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6" r:id="rId34"/>
    <p:sldId id="297" r:id="rId35"/>
    <p:sldId id="298" r:id="rId36"/>
    <p:sldId id="299" r:id="rId37"/>
    <p:sldId id="300" r:id="rId38"/>
    <p:sldId id="301" r:id="rId39"/>
    <p:sldId id="303" r:id="rId40"/>
    <p:sldId id="304" r:id="rId41"/>
    <p:sldId id="306" r:id="rId42"/>
    <p:sldId id="307" r:id="rId43"/>
    <p:sldId id="309" r:id="rId44"/>
    <p:sldId id="310" r:id="rId45"/>
    <p:sldId id="326" r:id="rId46"/>
    <p:sldId id="327" r:id="rId47"/>
    <p:sldId id="325" r:id="rId48"/>
  </p:sldIdLst>
  <p:sldSz cx="9906000" cy="6858000" type="A4"/>
  <p:notesSz cx="9906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2801" y="456882"/>
            <a:ext cx="8280397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486A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486A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97147" y="1073095"/>
            <a:ext cx="2534284" cy="351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486A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500" y="1436688"/>
            <a:ext cx="8239126" cy="1692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6" cy="3705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64623" y="0"/>
            <a:ext cx="347980" cy="482600"/>
          </a:xfrm>
          <a:custGeom>
            <a:avLst/>
            <a:gdLst/>
            <a:ahLst/>
            <a:cxnLst/>
            <a:rect l="l" t="t" r="r" b="b"/>
            <a:pathLst>
              <a:path w="347979" h="482600">
                <a:moveTo>
                  <a:pt x="347662" y="0"/>
                </a:moveTo>
                <a:lnTo>
                  <a:pt x="0" y="0"/>
                </a:lnTo>
                <a:lnTo>
                  <a:pt x="0" y="458520"/>
                </a:lnTo>
                <a:lnTo>
                  <a:pt x="2081" y="467157"/>
                </a:lnTo>
                <a:lnTo>
                  <a:pt x="7964" y="474691"/>
                </a:lnTo>
                <a:lnTo>
                  <a:pt x="17107" y="480019"/>
                </a:lnTo>
                <a:lnTo>
                  <a:pt x="28968" y="482041"/>
                </a:lnTo>
                <a:lnTo>
                  <a:pt x="37668" y="482041"/>
                </a:lnTo>
                <a:lnTo>
                  <a:pt x="347662" y="405625"/>
                </a:lnTo>
                <a:lnTo>
                  <a:pt x="347662" y="0"/>
                </a:lnTo>
                <a:close/>
              </a:path>
            </a:pathLst>
          </a:custGeom>
          <a:solidFill>
            <a:srgbClr val="CED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0909" y="485518"/>
            <a:ext cx="5984181" cy="37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486A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239" y="1143317"/>
            <a:ext cx="5563235" cy="2606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jp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10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jpg"/><Relationship Id="rId5" Type="http://schemas.openxmlformats.org/officeDocument/2006/relationships/image" Target="../media/image115.png"/><Relationship Id="rId4" Type="http://schemas.openxmlformats.org/officeDocument/2006/relationships/image" Target="../media/image11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2" y="3482"/>
            <a:ext cx="9904095" cy="6854825"/>
          </a:xfrm>
          <a:custGeom>
            <a:avLst/>
            <a:gdLst/>
            <a:ahLst/>
            <a:cxnLst/>
            <a:rect l="l" t="t" r="r" b="b"/>
            <a:pathLst>
              <a:path w="9904095" h="6854825">
                <a:moveTo>
                  <a:pt x="536613" y="0"/>
                </a:moveTo>
                <a:lnTo>
                  <a:pt x="0" y="0"/>
                </a:lnTo>
                <a:lnTo>
                  <a:pt x="0" y="6854517"/>
                </a:lnTo>
                <a:lnTo>
                  <a:pt x="9903599" y="6854517"/>
                </a:lnTo>
                <a:lnTo>
                  <a:pt x="9903599" y="6356350"/>
                </a:lnTo>
                <a:lnTo>
                  <a:pt x="1162138" y="6356350"/>
                </a:lnTo>
                <a:lnTo>
                  <a:pt x="1113556" y="6354514"/>
                </a:lnTo>
                <a:lnTo>
                  <a:pt x="1066011" y="6349098"/>
                </a:lnTo>
                <a:lnTo>
                  <a:pt x="1019638" y="6340233"/>
                </a:lnTo>
                <a:lnTo>
                  <a:pt x="974570" y="6328054"/>
                </a:lnTo>
                <a:lnTo>
                  <a:pt x="930940" y="6312693"/>
                </a:lnTo>
                <a:lnTo>
                  <a:pt x="888882" y="6294285"/>
                </a:lnTo>
                <a:lnTo>
                  <a:pt x="848529" y="6272961"/>
                </a:lnTo>
                <a:lnTo>
                  <a:pt x="810015" y="6248857"/>
                </a:lnTo>
                <a:lnTo>
                  <a:pt x="773472" y="6222104"/>
                </a:lnTo>
                <a:lnTo>
                  <a:pt x="739035" y="6192837"/>
                </a:lnTo>
                <a:lnTo>
                  <a:pt x="706836" y="6161189"/>
                </a:lnTo>
                <a:lnTo>
                  <a:pt x="677009" y="6127292"/>
                </a:lnTo>
                <a:lnTo>
                  <a:pt x="649687" y="6091281"/>
                </a:lnTo>
                <a:lnTo>
                  <a:pt x="625004" y="6053289"/>
                </a:lnTo>
                <a:lnTo>
                  <a:pt x="603094" y="6013450"/>
                </a:lnTo>
                <a:lnTo>
                  <a:pt x="584088" y="5971895"/>
                </a:lnTo>
                <a:lnTo>
                  <a:pt x="568121" y="5928760"/>
                </a:lnTo>
                <a:lnTo>
                  <a:pt x="555327" y="5884176"/>
                </a:lnTo>
                <a:lnTo>
                  <a:pt x="545838" y="5838278"/>
                </a:lnTo>
                <a:lnTo>
                  <a:pt x="539788" y="5791200"/>
                </a:lnTo>
                <a:lnTo>
                  <a:pt x="537952" y="5780583"/>
                </a:lnTo>
                <a:lnTo>
                  <a:pt x="537009" y="5768181"/>
                </a:lnTo>
                <a:lnTo>
                  <a:pt x="536662" y="5754588"/>
                </a:lnTo>
                <a:lnTo>
                  <a:pt x="536613" y="0"/>
                </a:lnTo>
                <a:close/>
              </a:path>
              <a:path w="9904095" h="6854825">
                <a:moveTo>
                  <a:pt x="9903599" y="3889375"/>
                </a:moveTo>
                <a:lnTo>
                  <a:pt x="1317726" y="6334125"/>
                </a:lnTo>
                <a:lnTo>
                  <a:pt x="1279575" y="6342955"/>
                </a:lnTo>
                <a:lnTo>
                  <a:pt x="1241123" y="6350000"/>
                </a:lnTo>
                <a:lnTo>
                  <a:pt x="1202076" y="6354663"/>
                </a:lnTo>
                <a:lnTo>
                  <a:pt x="1162138" y="6356350"/>
                </a:lnTo>
                <a:lnTo>
                  <a:pt x="9903599" y="6356350"/>
                </a:lnTo>
                <a:lnTo>
                  <a:pt x="9903599" y="3889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1432" y="6057901"/>
            <a:ext cx="3170060" cy="30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2680" y="1672856"/>
            <a:ext cx="2991485" cy="1583055"/>
          </a:xfrm>
          <a:custGeom>
            <a:avLst/>
            <a:gdLst/>
            <a:ahLst/>
            <a:cxnLst/>
            <a:rect l="l" t="t" r="r" b="b"/>
            <a:pathLst>
              <a:path w="2991484" h="1583054">
                <a:moveTo>
                  <a:pt x="2991446" y="0"/>
                </a:moveTo>
                <a:lnTo>
                  <a:pt x="0" y="854481"/>
                </a:lnTo>
                <a:lnTo>
                  <a:pt x="2479929" y="1560080"/>
                </a:lnTo>
                <a:lnTo>
                  <a:pt x="2509672" y="1569080"/>
                </a:lnTo>
                <a:lnTo>
                  <a:pt x="2540630" y="1576262"/>
                </a:lnTo>
                <a:lnTo>
                  <a:pt x="2572799" y="1581017"/>
                </a:lnTo>
                <a:lnTo>
                  <a:pt x="2606179" y="1582737"/>
                </a:lnTo>
                <a:lnTo>
                  <a:pt x="2654683" y="1579751"/>
                </a:lnTo>
                <a:lnTo>
                  <a:pt x="2701340" y="1571028"/>
                </a:lnTo>
                <a:lnTo>
                  <a:pt x="2745794" y="1556922"/>
                </a:lnTo>
                <a:lnTo>
                  <a:pt x="2787694" y="1537787"/>
                </a:lnTo>
                <a:lnTo>
                  <a:pt x="2826684" y="1513975"/>
                </a:lnTo>
                <a:lnTo>
                  <a:pt x="2862412" y="1485842"/>
                </a:lnTo>
                <a:lnTo>
                  <a:pt x="2894524" y="1453739"/>
                </a:lnTo>
                <a:lnTo>
                  <a:pt x="2922665" y="1418021"/>
                </a:lnTo>
                <a:lnTo>
                  <a:pt x="2946483" y="1379040"/>
                </a:lnTo>
                <a:lnTo>
                  <a:pt x="2965624" y="1337152"/>
                </a:lnTo>
                <a:lnTo>
                  <a:pt x="2979734" y="1292708"/>
                </a:lnTo>
                <a:lnTo>
                  <a:pt x="2988459" y="1246064"/>
                </a:lnTo>
                <a:lnTo>
                  <a:pt x="2991446" y="1197571"/>
                </a:lnTo>
                <a:lnTo>
                  <a:pt x="2991446" y="0"/>
                </a:lnTo>
                <a:close/>
              </a:path>
            </a:pathLst>
          </a:custGeom>
          <a:solidFill>
            <a:srgbClr val="8FA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3990" y="0"/>
            <a:ext cx="4490720" cy="2842895"/>
          </a:xfrm>
          <a:custGeom>
            <a:avLst/>
            <a:gdLst/>
            <a:ahLst/>
            <a:cxnLst/>
            <a:rect l="l" t="t" r="r" b="b"/>
            <a:pathLst>
              <a:path w="4490720" h="2842895">
                <a:moveTo>
                  <a:pt x="4490135" y="0"/>
                </a:moveTo>
                <a:lnTo>
                  <a:pt x="0" y="0"/>
                </a:lnTo>
                <a:lnTo>
                  <a:pt x="0" y="2468605"/>
                </a:lnTo>
                <a:lnTo>
                  <a:pt x="2899" y="2515665"/>
                </a:lnTo>
                <a:lnTo>
                  <a:pt x="11367" y="2560932"/>
                </a:lnTo>
                <a:lnTo>
                  <a:pt x="25061" y="2604062"/>
                </a:lnTo>
                <a:lnTo>
                  <a:pt x="43638" y="2644713"/>
                </a:lnTo>
                <a:lnTo>
                  <a:pt x="66754" y="2682541"/>
                </a:lnTo>
                <a:lnTo>
                  <a:pt x="94067" y="2717204"/>
                </a:lnTo>
                <a:lnTo>
                  <a:pt x="125232" y="2748359"/>
                </a:lnTo>
                <a:lnTo>
                  <a:pt x="159907" y="2775662"/>
                </a:lnTo>
                <a:lnTo>
                  <a:pt x="197749" y="2798770"/>
                </a:lnTo>
                <a:lnTo>
                  <a:pt x="238413" y="2817340"/>
                </a:lnTo>
                <a:lnTo>
                  <a:pt x="281558" y="2831029"/>
                </a:lnTo>
                <a:lnTo>
                  <a:pt x="326839" y="2839494"/>
                </a:lnTo>
                <a:lnTo>
                  <a:pt x="373913" y="2842392"/>
                </a:lnTo>
                <a:lnTo>
                  <a:pt x="399838" y="2841262"/>
                </a:lnTo>
                <a:lnTo>
                  <a:pt x="425761" y="2838071"/>
                </a:lnTo>
                <a:lnTo>
                  <a:pt x="451683" y="2833112"/>
                </a:lnTo>
                <a:lnTo>
                  <a:pt x="477608" y="2826682"/>
                </a:lnTo>
                <a:lnTo>
                  <a:pt x="4490135" y="1683352"/>
                </a:lnTo>
                <a:lnTo>
                  <a:pt x="449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0405">
              <a:lnSpc>
                <a:spcPct val="100000"/>
              </a:lnSpc>
            </a:pPr>
            <a:r>
              <a:rPr spc="-15" dirty="0"/>
              <a:t>Welcome</a:t>
            </a:r>
            <a:r>
              <a:rPr spc="-90" dirty="0"/>
              <a:t> </a:t>
            </a:r>
            <a:r>
              <a:rPr spc="-10" dirty="0"/>
              <a:t>to</a:t>
            </a:r>
          </a:p>
        </p:txBody>
      </p:sp>
      <p:sp>
        <p:nvSpPr>
          <p:cNvPr id="8" name="object 8"/>
          <p:cNvSpPr/>
          <p:nvPr/>
        </p:nvSpPr>
        <p:spPr>
          <a:xfrm>
            <a:off x="6019801" y="896492"/>
            <a:ext cx="2590800" cy="524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92227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註冊帳號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268" y="912876"/>
            <a:ext cx="5850623" cy="5519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035" y="1108383"/>
            <a:ext cx="5263294" cy="4931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64363" y="1524000"/>
            <a:ext cx="2593974" cy="889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CN" altLang="en-US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匿名使用者</a:t>
            </a:r>
            <a:r>
              <a:rPr lang="en-US" altLang="zh-TW" sz="1600" b="1" dirty="0" smtClean="0">
                <a:solidFill>
                  <a:srgbClr val="E0561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:</a:t>
            </a:r>
          </a:p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如果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您匿名登入，“活動”</a:t>
            </a: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（</a:t>
            </a: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Activity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）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將顯示為橙色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04876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/>
              <a:t>首</a:t>
            </a:r>
            <a:r>
              <a:rPr lang="zh-CN" altLang="en-US" sz="2600" dirty="0"/>
              <a:t>頁</a:t>
            </a:r>
            <a:r>
              <a:rPr lang="en-US" altLang="zh-CN" sz="2600" dirty="0"/>
              <a:t>-</a:t>
            </a:r>
            <a:r>
              <a:rPr lang="zh-CN" altLang="en-US" sz="2600" dirty="0"/>
              <a:t>匿名使用者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499747" y="1348408"/>
            <a:ext cx="6431279" cy="3508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3449" y="1524000"/>
            <a:ext cx="5843874" cy="2915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9277" y="2856915"/>
            <a:ext cx="2168525" cy="1135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CN" altLang="en-US" sz="16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機構用戶</a:t>
            </a: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:</a:t>
            </a:r>
          </a:p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如果您以機構名義登入， “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活動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”（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Activity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）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將顯示為粉紫色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6559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TW" altLang="en-US" sz="2600" dirty="0"/>
              <a:t>首</a:t>
            </a:r>
            <a:r>
              <a:rPr lang="zh-CN" altLang="en-US" sz="2600" dirty="0"/>
              <a:t>頁</a:t>
            </a:r>
            <a:r>
              <a:rPr lang="zh-TW" altLang="en-US" sz="2600" dirty="0"/>
              <a:t> </a:t>
            </a:r>
            <a:r>
              <a:rPr lang="en-US" altLang="zh-TW" sz="2600" dirty="0"/>
              <a:t>–</a:t>
            </a:r>
            <a:r>
              <a:rPr lang="zh-TW" altLang="en-US" sz="2600" dirty="0"/>
              <a:t>可識別的機構用戶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662939" y="935735"/>
            <a:ext cx="6348983" cy="3456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406" y="1234070"/>
            <a:ext cx="5761761" cy="2859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2363" y="1088072"/>
            <a:ext cx="2765037" cy="1871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buFont typeface="Times" pitchFamily="18" charset="0"/>
              <a:buAutoNum type="arabicPeriod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大多數使用者通過搜索功能瀏覽我們的內容，因此在首頁上搜索功能是最明顯和最突出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的</a:t>
            </a: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Font typeface="Times" pitchFamily="18" charset="0"/>
              <a:buAutoNum type="arabicPeriod"/>
            </a:pP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Font typeface="Times" pitchFamily="18" charset="0"/>
              <a:buAutoNum type="arabicPeriod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同時首頁還提供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進 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階搜索和幫助搜索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6333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600" dirty="0"/>
              <a:t>搜索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630936" y="912876"/>
            <a:ext cx="6515098" cy="4082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111" y="1107630"/>
            <a:ext cx="5927494" cy="3494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7949" y="1510464"/>
            <a:ext cx="3094990" cy="297180"/>
          </a:xfrm>
          <a:custGeom>
            <a:avLst/>
            <a:gdLst/>
            <a:ahLst/>
            <a:cxnLst/>
            <a:rect l="l" t="t" r="r" b="b"/>
            <a:pathLst>
              <a:path w="3094990" h="297180">
                <a:moveTo>
                  <a:pt x="0" y="49466"/>
                </a:moveTo>
                <a:lnTo>
                  <a:pt x="3887" y="30212"/>
                </a:lnTo>
                <a:lnTo>
                  <a:pt x="14489" y="14489"/>
                </a:lnTo>
                <a:lnTo>
                  <a:pt x="30212" y="3887"/>
                </a:lnTo>
                <a:lnTo>
                  <a:pt x="49466" y="0"/>
                </a:lnTo>
                <a:lnTo>
                  <a:pt x="3045193" y="0"/>
                </a:lnTo>
                <a:lnTo>
                  <a:pt x="3064447" y="3887"/>
                </a:lnTo>
                <a:lnTo>
                  <a:pt x="3080170" y="14489"/>
                </a:lnTo>
                <a:lnTo>
                  <a:pt x="3090772" y="30212"/>
                </a:lnTo>
                <a:lnTo>
                  <a:pt x="3094659" y="49466"/>
                </a:lnTo>
                <a:lnTo>
                  <a:pt x="3094659" y="247332"/>
                </a:lnTo>
                <a:lnTo>
                  <a:pt x="3090772" y="266586"/>
                </a:lnTo>
                <a:lnTo>
                  <a:pt x="3080170" y="282309"/>
                </a:lnTo>
                <a:lnTo>
                  <a:pt x="3064447" y="292911"/>
                </a:lnTo>
                <a:lnTo>
                  <a:pt x="3045193" y="296798"/>
                </a:lnTo>
                <a:lnTo>
                  <a:pt x="49466" y="296798"/>
                </a:lnTo>
                <a:lnTo>
                  <a:pt x="30212" y="292911"/>
                </a:lnTo>
                <a:lnTo>
                  <a:pt x="14489" y="282309"/>
                </a:lnTo>
                <a:lnTo>
                  <a:pt x="3887" y="266586"/>
                </a:lnTo>
                <a:lnTo>
                  <a:pt x="0" y="247332"/>
                </a:lnTo>
                <a:lnTo>
                  <a:pt x="0" y="49466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1336" y="1502187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6972" y="1502187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07577" y="1514604"/>
            <a:ext cx="329565" cy="288290"/>
          </a:xfrm>
          <a:custGeom>
            <a:avLst/>
            <a:gdLst/>
            <a:ahLst/>
            <a:cxnLst/>
            <a:rect l="l" t="t" r="r" b="b"/>
            <a:pathLst>
              <a:path w="329564" h="288289">
                <a:moveTo>
                  <a:pt x="0" y="47955"/>
                </a:moveTo>
                <a:lnTo>
                  <a:pt x="3767" y="29291"/>
                </a:lnTo>
                <a:lnTo>
                  <a:pt x="14043" y="14047"/>
                </a:lnTo>
                <a:lnTo>
                  <a:pt x="29285" y="3769"/>
                </a:lnTo>
                <a:lnTo>
                  <a:pt x="47955" y="0"/>
                </a:lnTo>
                <a:lnTo>
                  <a:pt x="281241" y="0"/>
                </a:lnTo>
                <a:lnTo>
                  <a:pt x="299903" y="3769"/>
                </a:lnTo>
                <a:lnTo>
                  <a:pt x="315142" y="14047"/>
                </a:lnTo>
                <a:lnTo>
                  <a:pt x="325416" y="29291"/>
                </a:lnTo>
                <a:lnTo>
                  <a:pt x="329184" y="47955"/>
                </a:lnTo>
                <a:lnTo>
                  <a:pt x="329184" y="239750"/>
                </a:lnTo>
                <a:lnTo>
                  <a:pt x="325416" y="258412"/>
                </a:lnTo>
                <a:lnTo>
                  <a:pt x="315142" y="273651"/>
                </a:lnTo>
                <a:lnTo>
                  <a:pt x="299903" y="283925"/>
                </a:lnTo>
                <a:lnTo>
                  <a:pt x="281241" y="287693"/>
                </a:lnTo>
                <a:lnTo>
                  <a:pt x="47955" y="287693"/>
                </a:lnTo>
                <a:lnTo>
                  <a:pt x="29285" y="283925"/>
                </a:lnTo>
                <a:lnTo>
                  <a:pt x="14043" y="273651"/>
                </a:lnTo>
                <a:lnTo>
                  <a:pt x="3767" y="258412"/>
                </a:lnTo>
                <a:lnTo>
                  <a:pt x="0" y="239750"/>
                </a:lnTo>
                <a:lnTo>
                  <a:pt x="0" y="47955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8456" y="1190712"/>
            <a:ext cx="426720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使用者可以通過使用進階搜索選項進一步縮小搜索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範圍</a:t>
            </a: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用戶也可以限定在該機構的存取權限內搜索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08127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TW" altLang="en-US" sz="2600" dirty="0"/>
              <a:t>進階搜索選項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635507" y="1031747"/>
            <a:ext cx="4000499" cy="5298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681" y="1226934"/>
            <a:ext cx="3412488" cy="4710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1031" y="5324014"/>
            <a:ext cx="1264285" cy="231775"/>
          </a:xfrm>
          <a:custGeom>
            <a:avLst/>
            <a:gdLst/>
            <a:ahLst/>
            <a:cxnLst/>
            <a:rect l="l" t="t" r="r" b="b"/>
            <a:pathLst>
              <a:path w="1264285" h="231775">
                <a:moveTo>
                  <a:pt x="0" y="38620"/>
                </a:moveTo>
                <a:lnTo>
                  <a:pt x="3035" y="23585"/>
                </a:lnTo>
                <a:lnTo>
                  <a:pt x="11314" y="11309"/>
                </a:lnTo>
                <a:lnTo>
                  <a:pt x="23590" y="3034"/>
                </a:lnTo>
                <a:lnTo>
                  <a:pt x="38620" y="0"/>
                </a:lnTo>
                <a:lnTo>
                  <a:pt x="1225334" y="0"/>
                </a:lnTo>
                <a:lnTo>
                  <a:pt x="1240364" y="3034"/>
                </a:lnTo>
                <a:lnTo>
                  <a:pt x="1252640" y="11309"/>
                </a:lnTo>
                <a:lnTo>
                  <a:pt x="1260918" y="23585"/>
                </a:lnTo>
                <a:lnTo>
                  <a:pt x="1263954" y="38620"/>
                </a:lnTo>
                <a:lnTo>
                  <a:pt x="1263954" y="193103"/>
                </a:lnTo>
                <a:lnTo>
                  <a:pt x="1260918" y="208133"/>
                </a:lnTo>
                <a:lnTo>
                  <a:pt x="1252640" y="220410"/>
                </a:lnTo>
                <a:lnTo>
                  <a:pt x="1240364" y="228688"/>
                </a:lnTo>
                <a:lnTo>
                  <a:pt x="1225334" y="231724"/>
                </a:lnTo>
                <a:lnTo>
                  <a:pt x="38620" y="231724"/>
                </a:lnTo>
                <a:lnTo>
                  <a:pt x="23590" y="228688"/>
                </a:lnTo>
                <a:lnTo>
                  <a:pt x="11314" y="220410"/>
                </a:lnTo>
                <a:lnTo>
                  <a:pt x="3035" y="208133"/>
                </a:lnTo>
                <a:lnTo>
                  <a:pt x="0" y="193103"/>
                </a:lnTo>
                <a:lnTo>
                  <a:pt x="0" y="38620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462" y="2012717"/>
            <a:ext cx="1285240" cy="269240"/>
          </a:xfrm>
          <a:custGeom>
            <a:avLst/>
            <a:gdLst/>
            <a:ahLst/>
            <a:cxnLst/>
            <a:rect l="l" t="t" r="r" b="b"/>
            <a:pathLst>
              <a:path w="1285239" h="269239">
                <a:moveTo>
                  <a:pt x="0" y="44843"/>
                </a:moveTo>
                <a:lnTo>
                  <a:pt x="3524" y="27389"/>
                </a:lnTo>
                <a:lnTo>
                  <a:pt x="13134" y="13134"/>
                </a:lnTo>
                <a:lnTo>
                  <a:pt x="27389" y="3524"/>
                </a:lnTo>
                <a:lnTo>
                  <a:pt x="44843" y="0"/>
                </a:lnTo>
                <a:lnTo>
                  <a:pt x="1240269" y="0"/>
                </a:lnTo>
                <a:lnTo>
                  <a:pt x="1257723" y="3524"/>
                </a:lnTo>
                <a:lnTo>
                  <a:pt x="1271978" y="13134"/>
                </a:lnTo>
                <a:lnTo>
                  <a:pt x="1281588" y="27389"/>
                </a:lnTo>
                <a:lnTo>
                  <a:pt x="1285113" y="44843"/>
                </a:lnTo>
                <a:lnTo>
                  <a:pt x="1285113" y="224218"/>
                </a:lnTo>
                <a:lnTo>
                  <a:pt x="1281588" y="241673"/>
                </a:lnTo>
                <a:lnTo>
                  <a:pt x="1271978" y="255927"/>
                </a:lnTo>
                <a:lnTo>
                  <a:pt x="1257723" y="265537"/>
                </a:lnTo>
                <a:lnTo>
                  <a:pt x="1240269" y="269062"/>
                </a:lnTo>
                <a:lnTo>
                  <a:pt x="44843" y="269062"/>
                </a:lnTo>
                <a:lnTo>
                  <a:pt x="27389" y="265537"/>
                </a:lnTo>
                <a:lnTo>
                  <a:pt x="13134" y="255927"/>
                </a:lnTo>
                <a:lnTo>
                  <a:pt x="3524" y="241673"/>
                </a:lnTo>
                <a:lnTo>
                  <a:pt x="0" y="224218"/>
                </a:lnTo>
                <a:lnTo>
                  <a:pt x="0" y="44843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604" y="1004328"/>
            <a:ext cx="6527290" cy="5333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541" y="1198933"/>
            <a:ext cx="5939174" cy="4747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31911" y="1186233"/>
            <a:ext cx="220635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也可以瀏覽搜尋小訣竅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29437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搜尋幫助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8429" y="4073709"/>
            <a:ext cx="1637030" cy="1739264"/>
          </a:xfrm>
          <a:custGeom>
            <a:avLst/>
            <a:gdLst/>
            <a:ahLst/>
            <a:cxnLst/>
            <a:rect l="l" t="t" r="r" b="b"/>
            <a:pathLst>
              <a:path w="1637030" h="1739264">
                <a:moveTo>
                  <a:pt x="0" y="272783"/>
                </a:moveTo>
                <a:lnTo>
                  <a:pt x="4394" y="223751"/>
                </a:lnTo>
                <a:lnTo>
                  <a:pt x="17065" y="177603"/>
                </a:lnTo>
                <a:lnTo>
                  <a:pt x="37241" y="135107"/>
                </a:lnTo>
                <a:lnTo>
                  <a:pt x="64153" y="97035"/>
                </a:lnTo>
                <a:lnTo>
                  <a:pt x="97030" y="64157"/>
                </a:lnTo>
                <a:lnTo>
                  <a:pt x="135101" y="37244"/>
                </a:lnTo>
                <a:lnTo>
                  <a:pt x="177597" y="17066"/>
                </a:lnTo>
                <a:lnTo>
                  <a:pt x="223748" y="4395"/>
                </a:lnTo>
                <a:lnTo>
                  <a:pt x="272783" y="0"/>
                </a:lnTo>
                <a:lnTo>
                  <a:pt x="1363878" y="0"/>
                </a:lnTo>
                <a:lnTo>
                  <a:pt x="1412909" y="4395"/>
                </a:lnTo>
                <a:lnTo>
                  <a:pt x="1459058" y="17066"/>
                </a:lnTo>
                <a:lnTo>
                  <a:pt x="1501554" y="37244"/>
                </a:lnTo>
                <a:lnTo>
                  <a:pt x="1539626" y="64157"/>
                </a:lnTo>
                <a:lnTo>
                  <a:pt x="1572504" y="97035"/>
                </a:lnTo>
                <a:lnTo>
                  <a:pt x="1599417" y="135107"/>
                </a:lnTo>
                <a:lnTo>
                  <a:pt x="1619594" y="177603"/>
                </a:lnTo>
                <a:lnTo>
                  <a:pt x="1632266" y="223751"/>
                </a:lnTo>
                <a:lnTo>
                  <a:pt x="1636661" y="272783"/>
                </a:lnTo>
                <a:lnTo>
                  <a:pt x="1636661" y="1466469"/>
                </a:lnTo>
                <a:lnTo>
                  <a:pt x="1632266" y="1515503"/>
                </a:lnTo>
                <a:lnTo>
                  <a:pt x="1619594" y="1561654"/>
                </a:lnTo>
                <a:lnTo>
                  <a:pt x="1599417" y="1604150"/>
                </a:lnTo>
                <a:lnTo>
                  <a:pt x="1572504" y="1642222"/>
                </a:lnTo>
                <a:lnTo>
                  <a:pt x="1539626" y="1675099"/>
                </a:lnTo>
                <a:lnTo>
                  <a:pt x="1501554" y="1702010"/>
                </a:lnTo>
                <a:lnTo>
                  <a:pt x="1459058" y="1722186"/>
                </a:lnTo>
                <a:lnTo>
                  <a:pt x="1412909" y="1734857"/>
                </a:lnTo>
                <a:lnTo>
                  <a:pt x="1363878" y="1739252"/>
                </a:lnTo>
                <a:lnTo>
                  <a:pt x="272783" y="1739252"/>
                </a:lnTo>
                <a:lnTo>
                  <a:pt x="223748" y="1734857"/>
                </a:lnTo>
                <a:lnTo>
                  <a:pt x="177597" y="1722186"/>
                </a:lnTo>
                <a:lnTo>
                  <a:pt x="135101" y="1702010"/>
                </a:lnTo>
                <a:lnTo>
                  <a:pt x="97030" y="1675099"/>
                </a:lnTo>
                <a:lnTo>
                  <a:pt x="64153" y="1642222"/>
                </a:lnTo>
                <a:lnTo>
                  <a:pt x="37241" y="1604150"/>
                </a:lnTo>
                <a:lnTo>
                  <a:pt x="17065" y="1561654"/>
                </a:lnTo>
                <a:lnTo>
                  <a:pt x="4394" y="1515503"/>
                </a:lnTo>
                <a:lnTo>
                  <a:pt x="0" y="1466469"/>
                </a:lnTo>
                <a:lnTo>
                  <a:pt x="0" y="272783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9658" y="2908451"/>
            <a:ext cx="1617980" cy="385445"/>
          </a:xfrm>
          <a:custGeom>
            <a:avLst/>
            <a:gdLst/>
            <a:ahLst/>
            <a:cxnLst/>
            <a:rect l="l" t="t" r="r" b="b"/>
            <a:pathLst>
              <a:path w="1617980" h="385445">
                <a:moveTo>
                  <a:pt x="0" y="64211"/>
                </a:moveTo>
                <a:lnTo>
                  <a:pt x="5046" y="39219"/>
                </a:lnTo>
                <a:lnTo>
                  <a:pt x="18808" y="18808"/>
                </a:lnTo>
                <a:lnTo>
                  <a:pt x="39219" y="5046"/>
                </a:lnTo>
                <a:lnTo>
                  <a:pt x="64211" y="0"/>
                </a:lnTo>
                <a:lnTo>
                  <a:pt x="1553273" y="0"/>
                </a:lnTo>
                <a:lnTo>
                  <a:pt x="1578265" y="5046"/>
                </a:lnTo>
                <a:lnTo>
                  <a:pt x="1598676" y="18808"/>
                </a:lnTo>
                <a:lnTo>
                  <a:pt x="1612438" y="39219"/>
                </a:lnTo>
                <a:lnTo>
                  <a:pt x="1617484" y="64211"/>
                </a:lnTo>
                <a:lnTo>
                  <a:pt x="1617484" y="321030"/>
                </a:lnTo>
                <a:lnTo>
                  <a:pt x="1612438" y="346027"/>
                </a:lnTo>
                <a:lnTo>
                  <a:pt x="1598676" y="366437"/>
                </a:lnTo>
                <a:lnTo>
                  <a:pt x="1578265" y="380196"/>
                </a:lnTo>
                <a:lnTo>
                  <a:pt x="1553273" y="385241"/>
                </a:lnTo>
                <a:lnTo>
                  <a:pt x="64211" y="385241"/>
                </a:lnTo>
                <a:lnTo>
                  <a:pt x="39219" y="380196"/>
                </a:lnTo>
                <a:lnTo>
                  <a:pt x="18808" y="366437"/>
                </a:lnTo>
                <a:lnTo>
                  <a:pt x="5046" y="346027"/>
                </a:lnTo>
                <a:lnTo>
                  <a:pt x="0" y="321030"/>
                </a:lnTo>
                <a:lnTo>
                  <a:pt x="0" y="64211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" y="986028"/>
            <a:ext cx="5070346" cy="541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360" y="1181480"/>
            <a:ext cx="4481205" cy="4826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22989" y="1113525"/>
            <a:ext cx="3325495" cy="4804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在頁面左方的框中，瀏覽功能按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學科分類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如果您點擊某個學科，您將會進入到該學科的頁面</a:t>
            </a: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</a:pP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</a:pP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</a:pP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也可以按內容的類型來瀏覽  </a:t>
            </a: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學科導航框的下方，您可以找到詳細的內容類別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  <a:b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</a:b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（期刊）文章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1"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圖書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章節</a:t>
            </a:r>
          </a:p>
          <a:p>
            <a:pPr lvl="1"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 參考文獻</a:t>
            </a:r>
            <a:endParaRPr lang="en-US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1"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 實驗室指南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72288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/>
              <a:t>瀏</a:t>
            </a:r>
            <a:r>
              <a:rPr lang="zh-CN" altLang="en-US" sz="2600" dirty="0"/>
              <a:t>覽</a:t>
            </a:r>
            <a:endParaRPr sz="2600" dirty="0"/>
          </a:p>
        </p:txBody>
      </p:sp>
      <p:sp>
        <p:nvSpPr>
          <p:cNvPr id="8" name="object 8"/>
          <p:cNvSpPr/>
          <p:nvPr/>
        </p:nvSpPr>
        <p:spPr>
          <a:xfrm>
            <a:off x="895503" y="2022257"/>
            <a:ext cx="1359535" cy="3032125"/>
          </a:xfrm>
          <a:custGeom>
            <a:avLst/>
            <a:gdLst/>
            <a:ahLst/>
            <a:cxnLst/>
            <a:rect l="l" t="t" r="r" b="b"/>
            <a:pathLst>
              <a:path w="1359535" h="3032125">
                <a:moveTo>
                  <a:pt x="0" y="226593"/>
                </a:moveTo>
                <a:lnTo>
                  <a:pt x="4603" y="180926"/>
                </a:lnTo>
                <a:lnTo>
                  <a:pt x="17806" y="138392"/>
                </a:lnTo>
                <a:lnTo>
                  <a:pt x="38698" y="99902"/>
                </a:lnTo>
                <a:lnTo>
                  <a:pt x="66367" y="66367"/>
                </a:lnTo>
                <a:lnTo>
                  <a:pt x="99902" y="38698"/>
                </a:lnTo>
                <a:lnTo>
                  <a:pt x="138392" y="17806"/>
                </a:lnTo>
                <a:lnTo>
                  <a:pt x="180926" y="4603"/>
                </a:lnTo>
                <a:lnTo>
                  <a:pt x="226593" y="0"/>
                </a:lnTo>
                <a:lnTo>
                  <a:pt x="1132954" y="0"/>
                </a:lnTo>
                <a:lnTo>
                  <a:pt x="1178621" y="4603"/>
                </a:lnTo>
                <a:lnTo>
                  <a:pt x="1221155" y="17806"/>
                </a:lnTo>
                <a:lnTo>
                  <a:pt x="1259645" y="38698"/>
                </a:lnTo>
                <a:lnTo>
                  <a:pt x="1293180" y="66367"/>
                </a:lnTo>
                <a:lnTo>
                  <a:pt x="1320849" y="99902"/>
                </a:lnTo>
                <a:lnTo>
                  <a:pt x="1341741" y="138392"/>
                </a:lnTo>
                <a:lnTo>
                  <a:pt x="1354944" y="180926"/>
                </a:lnTo>
                <a:lnTo>
                  <a:pt x="1359547" y="226593"/>
                </a:lnTo>
                <a:lnTo>
                  <a:pt x="1359547" y="2805023"/>
                </a:lnTo>
                <a:lnTo>
                  <a:pt x="1354944" y="2850691"/>
                </a:lnTo>
                <a:lnTo>
                  <a:pt x="1341741" y="2893226"/>
                </a:lnTo>
                <a:lnTo>
                  <a:pt x="1320849" y="2931718"/>
                </a:lnTo>
                <a:lnTo>
                  <a:pt x="1293180" y="2965256"/>
                </a:lnTo>
                <a:lnTo>
                  <a:pt x="1259645" y="2992927"/>
                </a:lnTo>
                <a:lnTo>
                  <a:pt x="1221155" y="3013821"/>
                </a:lnTo>
                <a:lnTo>
                  <a:pt x="1178621" y="3027025"/>
                </a:lnTo>
                <a:lnTo>
                  <a:pt x="1132954" y="3031629"/>
                </a:lnTo>
                <a:lnTo>
                  <a:pt x="226593" y="3031629"/>
                </a:lnTo>
                <a:lnTo>
                  <a:pt x="180926" y="3027025"/>
                </a:lnTo>
                <a:lnTo>
                  <a:pt x="138392" y="3013821"/>
                </a:lnTo>
                <a:lnTo>
                  <a:pt x="99902" y="2992927"/>
                </a:lnTo>
                <a:lnTo>
                  <a:pt x="66367" y="2965256"/>
                </a:lnTo>
                <a:lnTo>
                  <a:pt x="38698" y="2931718"/>
                </a:lnTo>
                <a:lnTo>
                  <a:pt x="17806" y="2893226"/>
                </a:lnTo>
                <a:lnTo>
                  <a:pt x="4603" y="2850691"/>
                </a:lnTo>
                <a:lnTo>
                  <a:pt x="0" y="2805023"/>
                </a:lnTo>
                <a:lnTo>
                  <a:pt x="0" y="226593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7150" y="2014084"/>
            <a:ext cx="2589530" cy="639445"/>
          </a:xfrm>
          <a:custGeom>
            <a:avLst/>
            <a:gdLst/>
            <a:ahLst/>
            <a:cxnLst/>
            <a:rect l="l" t="t" r="r" b="b"/>
            <a:pathLst>
              <a:path w="2589529" h="639444">
                <a:moveTo>
                  <a:pt x="0" y="106527"/>
                </a:moveTo>
                <a:lnTo>
                  <a:pt x="8370" y="65059"/>
                </a:lnTo>
                <a:lnTo>
                  <a:pt x="31199" y="31199"/>
                </a:lnTo>
                <a:lnTo>
                  <a:pt x="65059" y="8370"/>
                </a:lnTo>
                <a:lnTo>
                  <a:pt x="106527" y="0"/>
                </a:lnTo>
                <a:lnTo>
                  <a:pt x="2482570" y="0"/>
                </a:lnTo>
                <a:lnTo>
                  <a:pt x="2524038" y="8370"/>
                </a:lnTo>
                <a:lnTo>
                  <a:pt x="2557899" y="31199"/>
                </a:lnTo>
                <a:lnTo>
                  <a:pt x="2580727" y="65059"/>
                </a:lnTo>
                <a:lnTo>
                  <a:pt x="2589098" y="106527"/>
                </a:lnTo>
                <a:lnTo>
                  <a:pt x="2589098" y="532625"/>
                </a:lnTo>
                <a:lnTo>
                  <a:pt x="2580727" y="574087"/>
                </a:lnTo>
                <a:lnTo>
                  <a:pt x="2557899" y="607948"/>
                </a:lnTo>
                <a:lnTo>
                  <a:pt x="2524038" y="630780"/>
                </a:lnTo>
                <a:lnTo>
                  <a:pt x="2482570" y="639152"/>
                </a:lnTo>
                <a:lnTo>
                  <a:pt x="106527" y="639152"/>
                </a:lnTo>
                <a:lnTo>
                  <a:pt x="65059" y="630780"/>
                </a:lnTo>
                <a:lnTo>
                  <a:pt x="31199" y="607948"/>
                </a:lnTo>
                <a:lnTo>
                  <a:pt x="8370" y="574087"/>
                </a:lnTo>
                <a:lnTo>
                  <a:pt x="0" y="532625"/>
                </a:lnTo>
                <a:lnTo>
                  <a:pt x="0" y="106527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839" y="5095340"/>
            <a:ext cx="1425575" cy="803275"/>
          </a:xfrm>
          <a:custGeom>
            <a:avLst/>
            <a:gdLst/>
            <a:ahLst/>
            <a:cxnLst/>
            <a:rect l="l" t="t" r="r" b="b"/>
            <a:pathLst>
              <a:path w="1425575" h="803275">
                <a:moveTo>
                  <a:pt x="0" y="133794"/>
                </a:moveTo>
                <a:lnTo>
                  <a:pt x="6821" y="91506"/>
                </a:lnTo>
                <a:lnTo>
                  <a:pt x="25815" y="54778"/>
                </a:lnTo>
                <a:lnTo>
                  <a:pt x="54778" y="25815"/>
                </a:lnTo>
                <a:lnTo>
                  <a:pt x="91506" y="6821"/>
                </a:lnTo>
                <a:lnTo>
                  <a:pt x="133794" y="0"/>
                </a:lnTo>
                <a:lnTo>
                  <a:pt x="1291513" y="0"/>
                </a:lnTo>
                <a:lnTo>
                  <a:pt x="1333806" y="6821"/>
                </a:lnTo>
                <a:lnTo>
                  <a:pt x="1370534" y="25815"/>
                </a:lnTo>
                <a:lnTo>
                  <a:pt x="1399496" y="54778"/>
                </a:lnTo>
                <a:lnTo>
                  <a:pt x="1418488" y="91506"/>
                </a:lnTo>
                <a:lnTo>
                  <a:pt x="1425308" y="133794"/>
                </a:lnTo>
                <a:lnTo>
                  <a:pt x="1425308" y="668959"/>
                </a:lnTo>
                <a:lnTo>
                  <a:pt x="1418488" y="711247"/>
                </a:lnTo>
                <a:lnTo>
                  <a:pt x="1399496" y="747975"/>
                </a:lnTo>
                <a:lnTo>
                  <a:pt x="1370534" y="776938"/>
                </a:lnTo>
                <a:lnTo>
                  <a:pt x="1333806" y="795932"/>
                </a:lnTo>
                <a:lnTo>
                  <a:pt x="1291513" y="802754"/>
                </a:lnTo>
                <a:lnTo>
                  <a:pt x="133794" y="802754"/>
                </a:lnTo>
                <a:lnTo>
                  <a:pt x="91506" y="795932"/>
                </a:lnTo>
                <a:lnTo>
                  <a:pt x="54778" y="776938"/>
                </a:lnTo>
                <a:lnTo>
                  <a:pt x="25815" y="747975"/>
                </a:lnTo>
                <a:lnTo>
                  <a:pt x="6821" y="711247"/>
                </a:lnTo>
                <a:lnTo>
                  <a:pt x="0" y="668959"/>
                </a:lnTo>
                <a:lnTo>
                  <a:pt x="0" y="133794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24205" y="1150848"/>
            <a:ext cx="3015615" cy="364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您可以在頁面右方找到搜索結果列表</a:t>
            </a:r>
          </a:p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在預設情況下，將顯示許可權與許可權外範圍內的全部搜索結果</a:t>
            </a:r>
          </a:p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如果您想看許可權以外的搜索結果，您可以取消勾選黃色區域內的過濾選項，被鎖住的內容也會被列出來</a:t>
            </a:r>
          </a:p>
          <a:p>
            <a:pPr marL="12700" marR="5080">
              <a:lnSpc>
                <a:spcPct val="100000"/>
              </a:lnSpc>
              <a:spcBef>
                <a:spcPts val="1245"/>
              </a:spcBef>
            </a:pPr>
            <a:endParaRPr lang="en-US" spc="-5" dirty="0">
              <a:solidFill>
                <a:srgbClr val="58595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45"/>
              </a:spcBef>
            </a:pPr>
            <a:endParaRPr lang="en-US" sz="1800" spc="-5" dirty="0" smtClean="0">
              <a:solidFill>
                <a:srgbClr val="58595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4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61493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TW" altLang="en-US" sz="2600" dirty="0"/>
              <a:t>搜索結果頁</a:t>
            </a:r>
            <a:r>
              <a:rPr lang="zh-TW" altLang="en-US" sz="2600" dirty="0"/>
              <a:t>面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531005" y="949452"/>
            <a:ext cx="5474207" cy="562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030" y="1145336"/>
            <a:ext cx="4886159" cy="5036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253" y="2026072"/>
            <a:ext cx="1170940" cy="352425"/>
          </a:xfrm>
          <a:custGeom>
            <a:avLst/>
            <a:gdLst/>
            <a:ahLst/>
            <a:cxnLst/>
            <a:rect l="l" t="t" r="r" b="b"/>
            <a:pathLst>
              <a:path w="1170939" h="352425">
                <a:moveTo>
                  <a:pt x="0" y="58674"/>
                </a:moveTo>
                <a:lnTo>
                  <a:pt x="4611" y="35833"/>
                </a:lnTo>
                <a:lnTo>
                  <a:pt x="17187" y="17183"/>
                </a:lnTo>
                <a:lnTo>
                  <a:pt x="35838" y="4610"/>
                </a:lnTo>
                <a:lnTo>
                  <a:pt x="58674" y="0"/>
                </a:lnTo>
                <a:lnTo>
                  <a:pt x="1112151" y="0"/>
                </a:lnTo>
                <a:lnTo>
                  <a:pt x="1134994" y="4610"/>
                </a:lnTo>
                <a:lnTo>
                  <a:pt x="1153648" y="17183"/>
                </a:lnTo>
                <a:lnTo>
                  <a:pt x="1166226" y="35833"/>
                </a:lnTo>
                <a:lnTo>
                  <a:pt x="1170838" y="58674"/>
                </a:lnTo>
                <a:lnTo>
                  <a:pt x="1170838" y="293382"/>
                </a:lnTo>
                <a:lnTo>
                  <a:pt x="1166226" y="316225"/>
                </a:lnTo>
                <a:lnTo>
                  <a:pt x="1153648" y="334879"/>
                </a:lnTo>
                <a:lnTo>
                  <a:pt x="1134994" y="347457"/>
                </a:lnTo>
                <a:lnTo>
                  <a:pt x="1112151" y="352069"/>
                </a:lnTo>
                <a:lnTo>
                  <a:pt x="58674" y="352069"/>
                </a:lnTo>
                <a:lnTo>
                  <a:pt x="35838" y="347457"/>
                </a:lnTo>
                <a:lnTo>
                  <a:pt x="17187" y="334879"/>
                </a:lnTo>
                <a:lnTo>
                  <a:pt x="4611" y="316225"/>
                </a:lnTo>
                <a:lnTo>
                  <a:pt x="0" y="293382"/>
                </a:lnTo>
                <a:lnTo>
                  <a:pt x="0" y="58674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7552" y="2425494"/>
            <a:ext cx="3561079" cy="3672204"/>
          </a:xfrm>
          <a:custGeom>
            <a:avLst/>
            <a:gdLst/>
            <a:ahLst/>
            <a:cxnLst/>
            <a:rect l="l" t="t" r="r" b="b"/>
            <a:pathLst>
              <a:path w="3561079" h="3672204">
                <a:moveTo>
                  <a:pt x="0" y="593471"/>
                </a:moveTo>
                <a:lnTo>
                  <a:pt x="1967" y="544797"/>
                </a:lnTo>
                <a:lnTo>
                  <a:pt x="7767" y="497207"/>
                </a:lnTo>
                <a:lnTo>
                  <a:pt x="17248" y="450854"/>
                </a:lnTo>
                <a:lnTo>
                  <a:pt x="30255" y="405889"/>
                </a:lnTo>
                <a:lnTo>
                  <a:pt x="46638" y="362466"/>
                </a:lnTo>
                <a:lnTo>
                  <a:pt x="66242" y="320738"/>
                </a:lnTo>
                <a:lnTo>
                  <a:pt x="88916" y="280857"/>
                </a:lnTo>
                <a:lnTo>
                  <a:pt x="114506" y="242976"/>
                </a:lnTo>
                <a:lnTo>
                  <a:pt x="142860" y="207247"/>
                </a:lnTo>
                <a:lnTo>
                  <a:pt x="173824" y="173824"/>
                </a:lnTo>
                <a:lnTo>
                  <a:pt x="207247" y="142860"/>
                </a:lnTo>
                <a:lnTo>
                  <a:pt x="242976" y="114506"/>
                </a:lnTo>
                <a:lnTo>
                  <a:pt x="280857" y="88916"/>
                </a:lnTo>
                <a:lnTo>
                  <a:pt x="320738" y="66242"/>
                </a:lnTo>
                <a:lnTo>
                  <a:pt x="362466" y="46638"/>
                </a:lnTo>
                <a:lnTo>
                  <a:pt x="405889" y="30255"/>
                </a:lnTo>
                <a:lnTo>
                  <a:pt x="450854" y="17248"/>
                </a:lnTo>
                <a:lnTo>
                  <a:pt x="497207" y="7767"/>
                </a:lnTo>
                <a:lnTo>
                  <a:pt x="544797" y="1967"/>
                </a:lnTo>
                <a:lnTo>
                  <a:pt x="593471" y="0"/>
                </a:lnTo>
                <a:lnTo>
                  <a:pt x="2967253" y="0"/>
                </a:lnTo>
                <a:lnTo>
                  <a:pt x="3015926" y="1967"/>
                </a:lnTo>
                <a:lnTo>
                  <a:pt x="3063516" y="7767"/>
                </a:lnTo>
                <a:lnTo>
                  <a:pt x="3109870" y="17248"/>
                </a:lnTo>
                <a:lnTo>
                  <a:pt x="3154834" y="30255"/>
                </a:lnTo>
                <a:lnTo>
                  <a:pt x="3198257" y="46638"/>
                </a:lnTo>
                <a:lnTo>
                  <a:pt x="3239986" y="66242"/>
                </a:lnTo>
                <a:lnTo>
                  <a:pt x="3279867" y="88916"/>
                </a:lnTo>
                <a:lnTo>
                  <a:pt x="3317748" y="114506"/>
                </a:lnTo>
                <a:lnTo>
                  <a:pt x="3353476" y="142860"/>
                </a:lnTo>
                <a:lnTo>
                  <a:pt x="3386899" y="173824"/>
                </a:lnTo>
                <a:lnTo>
                  <a:pt x="3417864" y="207247"/>
                </a:lnTo>
                <a:lnTo>
                  <a:pt x="3446217" y="242976"/>
                </a:lnTo>
                <a:lnTo>
                  <a:pt x="3471807" y="280857"/>
                </a:lnTo>
                <a:lnTo>
                  <a:pt x="3494481" y="320738"/>
                </a:lnTo>
                <a:lnTo>
                  <a:pt x="3514086" y="362466"/>
                </a:lnTo>
                <a:lnTo>
                  <a:pt x="3530468" y="405889"/>
                </a:lnTo>
                <a:lnTo>
                  <a:pt x="3543476" y="450854"/>
                </a:lnTo>
                <a:lnTo>
                  <a:pt x="3552956" y="497207"/>
                </a:lnTo>
                <a:lnTo>
                  <a:pt x="3558757" y="544797"/>
                </a:lnTo>
                <a:lnTo>
                  <a:pt x="3560724" y="593471"/>
                </a:lnTo>
                <a:lnTo>
                  <a:pt x="3560724" y="3078530"/>
                </a:lnTo>
                <a:lnTo>
                  <a:pt x="3558757" y="3127204"/>
                </a:lnTo>
                <a:lnTo>
                  <a:pt x="3552956" y="3174794"/>
                </a:lnTo>
                <a:lnTo>
                  <a:pt x="3543476" y="3221147"/>
                </a:lnTo>
                <a:lnTo>
                  <a:pt x="3530468" y="3266112"/>
                </a:lnTo>
                <a:lnTo>
                  <a:pt x="3514086" y="3309535"/>
                </a:lnTo>
                <a:lnTo>
                  <a:pt x="3494481" y="3351263"/>
                </a:lnTo>
                <a:lnTo>
                  <a:pt x="3471807" y="3391144"/>
                </a:lnTo>
                <a:lnTo>
                  <a:pt x="3446217" y="3429025"/>
                </a:lnTo>
                <a:lnTo>
                  <a:pt x="3417864" y="3464753"/>
                </a:lnTo>
                <a:lnTo>
                  <a:pt x="3386899" y="3498176"/>
                </a:lnTo>
                <a:lnTo>
                  <a:pt x="3353476" y="3529141"/>
                </a:lnTo>
                <a:lnTo>
                  <a:pt x="3317748" y="3557495"/>
                </a:lnTo>
                <a:lnTo>
                  <a:pt x="3279867" y="3583085"/>
                </a:lnTo>
                <a:lnTo>
                  <a:pt x="3239986" y="3605759"/>
                </a:lnTo>
                <a:lnTo>
                  <a:pt x="3198257" y="3625363"/>
                </a:lnTo>
                <a:lnTo>
                  <a:pt x="3154834" y="3641745"/>
                </a:lnTo>
                <a:lnTo>
                  <a:pt x="3109870" y="3654753"/>
                </a:lnTo>
                <a:lnTo>
                  <a:pt x="3063516" y="3664234"/>
                </a:lnTo>
                <a:lnTo>
                  <a:pt x="3015926" y="3670034"/>
                </a:lnTo>
                <a:lnTo>
                  <a:pt x="2967253" y="3672001"/>
                </a:lnTo>
                <a:lnTo>
                  <a:pt x="593471" y="3672001"/>
                </a:lnTo>
                <a:lnTo>
                  <a:pt x="544797" y="3670034"/>
                </a:lnTo>
                <a:lnTo>
                  <a:pt x="497207" y="3664234"/>
                </a:lnTo>
                <a:lnTo>
                  <a:pt x="450854" y="3654753"/>
                </a:lnTo>
                <a:lnTo>
                  <a:pt x="405889" y="3641745"/>
                </a:lnTo>
                <a:lnTo>
                  <a:pt x="362466" y="3625363"/>
                </a:lnTo>
                <a:lnTo>
                  <a:pt x="320738" y="3605759"/>
                </a:lnTo>
                <a:lnTo>
                  <a:pt x="280857" y="3583085"/>
                </a:lnTo>
                <a:lnTo>
                  <a:pt x="242976" y="3557495"/>
                </a:lnTo>
                <a:lnTo>
                  <a:pt x="207247" y="3529141"/>
                </a:lnTo>
                <a:lnTo>
                  <a:pt x="173824" y="3498176"/>
                </a:lnTo>
                <a:lnTo>
                  <a:pt x="142860" y="3464753"/>
                </a:lnTo>
                <a:lnTo>
                  <a:pt x="114506" y="3429025"/>
                </a:lnTo>
                <a:lnTo>
                  <a:pt x="88916" y="3391144"/>
                </a:lnTo>
                <a:lnTo>
                  <a:pt x="66242" y="3351263"/>
                </a:lnTo>
                <a:lnTo>
                  <a:pt x="46638" y="3309535"/>
                </a:lnTo>
                <a:lnTo>
                  <a:pt x="30255" y="3266112"/>
                </a:lnTo>
                <a:lnTo>
                  <a:pt x="17248" y="3221147"/>
                </a:lnTo>
                <a:lnTo>
                  <a:pt x="7767" y="3174794"/>
                </a:lnTo>
                <a:lnTo>
                  <a:pt x="1967" y="3127204"/>
                </a:lnTo>
                <a:lnTo>
                  <a:pt x="0" y="3078530"/>
                </a:lnTo>
                <a:lnTo>
                  <a:pt x="0" y="593471"/>
                </a:lnTo>
                <a:close/>
              </a:path>
            </a:pathLst>
          </a:custGeom>
          <a:ln w="38099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64130" y="1094863"/>
            <a:ext cx="21316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如果您只想看到許可權範圍內的搜索結果，取消黃色框上的勾選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987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包含</a:t>
            </a:r>
            <a:r>
              <a:rPr lang="zh-TW" altLang="en-US" sz="2600" dirty="0"/>
              <a:t>僅有預覽結果</a:t>
            </a:r>
            <a:r>
              <a:rPr lang="zh-TW" altLang="en-US" sz="2600" dirty="0" smtClean="0">
                <a:latin typeface="Calibri"/>
                <a:cs typeface="Calibri"/>
              </a:rPr>
              <a:t>的搜索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556" y="893870"/>
            <a:ext cx="6100570" cy="526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110" y="1187236"/>
            <a:ext cx="5512520" cy="4683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5720" y="1208517"/>
            <a:ext cx="1332865" cy="438784"/>
          </a:xfrm>
          <a:custGeom>
            <a:avLst/>
            <a:gdLst/>
            <a:ahLst/>
            <a:cxnLst/>
            <a:rect l="l" t="t" r="r" b="b"/>
            <a:pathLst>
              <a:path w="1332864" h="438785">
                <a:moveTo>
                  <a:pt x="0" y="73037"/>
                </a:moveTo>
                <a:lnTo>
                  <a:pt x="5740" y="44609"/>
                </a:lnTo>
                <a:lnTo>
                  <a:pt x="21393" y="21393"/>
                </a:lnTo>
                <a:lnTo>
                  <a:pt x="44609" y="5740"/>
                </a:lnTo>
                <a:lnTo>
                  <a:pt x="73037" y="0"/>
                </a:lnTo>
                <a:lnTo>
                  <a:pt x="1259484" y="0"/>
                </a:lnTo>
                <a:lnTo>
                  <a:pt x="1287912" y="5740"/>
                </a:lnTo>
                <a:lnTo>
                  <a:pt x="1311128" y="21393"/>
                </a:lnTo>
                <a:lnTo>
                  <a:pt x="1326782" y="44609"/>
                </a:lnTo>
                <a:lnTo>
                  <a:pt x="1332522" y="73037"/>
                </a:lnTo>
                <a:lnTo>
                  <a:pt x="1332522" y="365188"/>
                </a:lnTo>
                <a:lnTo>
                  <a:pt x="1326782" y="393617"/>
                </a:lnTo>
                <a:lnTo>
                  <a:pt x="1311128" y="416833"/>
                </a:lnTo>
                <a:lnTo>
                  <a:pt x="1287912" y="432486"/>
                </a:lnTo>
                <a:lnTo>
                  <a:pt x="1259484" y="438226"/>
                </a:lnTo>
                <a:lnTo>
                  <a:pt x="73037" y="438226"/>
                </a:lnTo>
                <a:lnTo>
                  <a:pt x="44609" y="432486"/>
                </a:lnTo>
                <a:lnTo>
                  <a:pt x="21393" y="416833"/>
                </a:lnTo>
                <a:lnTo>
                  <a:pt x="5740" y="393617"/>
                </a:lnTo>
                <a:lnTo>
                  <a:pt x="0" y="365188"/>
                </a:lnTo>
                <a:lnTo>
                  <a:pt x="0" y="73037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37594" y="1078740"/>
            <a:ext cx="349115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buFont typeface="Times" pitchFamily="18" charset="0"/>
              <a:buNone/>
            </a:pPr>
            <a:r>
              <a:rPr lang="zh-TW" altLang="en-US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搜索結果頁面的清單結構</a:t>
            </a:r>
            <a:r>
              <a:rPr lang="en-US" altLang="zh-TW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:</a:t>
            </a:r>
          </a:p>
          <a:p>
            <a:pPr>
              <a:spcBef>
                <a:spcPct val="30000"/>
              </a:spcBef>
              <a:buClr>
                <a:srgbClr val="E05610"/>
              </a:buClr>
              <a:buFontTx/>
              <a:buAutoNum type="arabicPeriod"/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   </a:t>
            </a: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內容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類別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indent="-342900">
              <a:spcBef>
                <a:spcPct val="30000"/>
              </a:spcBef>
              <a:buClr>
                <a:srgbClr val="E05610"/>
              </a:buClr>
              <a:buFontTx/>
              <a:buAutoNum type="arabicPeriod"/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內容標題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indent="-342900">
              <a:spcBef>
                <a:spcPct val="30000"/>
              </a:spcBef>
              <a:buClr>
                <a:srgbClr val="E05610"/>
              </a:buClr>
              <a:buFontTx/>
              <a:buAutoNum type="arabicPeriod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內容作者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  <a:buFontTx/>
              <a:buAutoNum type="arabicPeriod"/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   在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何處以何種產品形式出版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  <a:buFontTx/>
              <a:buAutoNum type="arabicPeriod"/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   </a:t>
            </a: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全文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下載</a:t>
            </a: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PDF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或以</a:t>
            </a: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HTML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格式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瀏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覽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61493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/>
              <a:t>搜索</a:t>
            </a:r>
            <a:r>
              <a:rPr lang="zh-TW" altLang="en-US" sz="2600" dirty="0"/>
              <a:t>結果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633983" y="926604"/>
            <a:ext cx="5314187" cy="5672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615" y="1121971"/>
            <a:ext cx="4729793" cy="5091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1309" y="1363129"/>
            <a:ext cx="28257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5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5875">
              <a:lnSpc>
                <a:spcPts val="1755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4326" y="1964804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880" y="1954745"/>
            <a:ext cx="28003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ts val="1789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5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22435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984" y="1002791"/>
            <a:ext cx="8865095" cy="88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055" y="1198283"/>
            <a:ext cx="8276844" cy="30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652" y="1304544"/>
            <a:ext cx="8831578" cy="4689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511" y="1499742"/>
            <a:ext cx="8242906" cy="4101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0443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/>
              <a:t>關於</a:t>
            </a:r>
            <a:r>
              <a:rPr sz="2600" dirty="0" err="1"/>
              <a:t>SpringerLink</a:t>
            </a:r>
            <a:endParaRPr sz="2600" dirty="0"/>
          </a:p>
        </p:txBody>
      </p:sp>
      <p:sp>
        <p:nvSpPr>
          <p:cNvPr id="9" name="object 9"/>
          <p:cNvSpPr/>
          <p:nvPr/>
        </p:nvSpPr>
        <p:spPr>
          <a:xfrm>
            <a:off x="1033272" y="1207782"/>
            <a:ext cx="1134110" cy="292735"/>
          </a:xfrm>
          <a:custGeom>
            <a:avLst/>
            <a:gdLst/>
            <a:ahLst/>
            <a:cxnLst/>
            <a:rect l="l" t="t" r="r" b="b"/>
            <a:pathLst>
              <a:path w="1134110" h="292734">
                <a:moveTo>
                  <a:pt x="0" y="0"/>
                </a:moveTo>
                <a:lnTo>
                  <a:pt x="1133855" y="0"/>
                </a:lnTo>
                <a:lnTo>
                  <a:pt x="1133855" y="292608"/>
                </a:lnTo>
                <a:lnTo>
                  <a:pt x="0" y="29260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486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2187" y="1207789"/>
            <a:ext cx="2305050" cy="476884"/>
          </a:xfrm>
          <a:custGeom>
            <a:avLst/>
            <a:gdLst/>
            <a:ahLst/>
            <a:cxnLst/>
            <a:rect l="l" t="t" r="r" b="b"/>
            <a:pathLst>
              <a:path w="2305050" h="476885">
                <a:moveTo>
                  <a:pt x="2225040" y="0"/>
                </a:moveTo>
                <a:lnTo>
                  <a:pt x="335508" y="0"/>
                </a:lnTo>
                <a:lnTo>
                  <a:pt x="304583" y="6243"/>
                </a:lnTo>
                <a:lnTo>
                  <a:pt x="279328" y="23271"/>
                </a:lnTo>
                <a:lnTo>
                  <a:pt x="262301" y="48525"/>
                </a:lnTo>
                <a:lnTo>
                  <a:pt x="256057" y="79451"/>
                </a:lnTo>
                <a:lnTo>
                  <a:pt x="0" y="139052"/>
                </a:lnTo>
                <a:lnTo>
                  <a:pt x="256057" y="198640"/>
                </a:lnTo>
                <a:lnTo>
                  <a:pt x="256057" y="397268"/>
                </a:lnTo>
                <a:lnTo>
                  <a:pt x="262301" y="428194"/>
                </a:lnTo>
                <a:lnTo>
                  <a:pt x="279328" y="453448"/>
                </a:lnTo>
                <a:lnTo>
                  <a:pt x="304583" y="470476"/>
                </a:lnTo>
                <a:lnTo>
                  <a:pt x="335508" y="476719"/>
                </a:lnTo>
                <a:lnTo>
                  <a:pt x="2225040" y="476719"/>
                </a:lnTo>
                <a:lnTo>
                  <a:pt x="2255965" y="470476"/>
                </a:lnTo>
                <a:lnTo>
                  <a:pt x="2281220" y="453448"/>
                </a:lnTo>
                <a:lnTo>
                  <a:pt x="2298247" y="428194"/>
                </a:lnTo>
                <a:lnTo>
                  <a:pt x="2304491" y="397268"/>
                </a:lnTo>
                <a:lnTo>
                  <a:pt x="2304491" y="79451"/>
                </a:lnTo>
                <a:lnTo>
                  <a:pt x="2298247" y="48525"/>
                </a:lnTo>
                <a:lnTo>
                  <a:pt x="2281220" y="23271"/>
                </a:lnTo>
                <a:lnTo>
                  <a:pt x="2255965" y="6243"/>
                </a:lnTo>
                <a:lnTo>
                  <a:pt x="2225040" y="0"/>
                </a:lnTo>
                <a:close/>
              </a:path>
            </a:pathLst>
          </a:custGeom>
          <a:solidFill>
            <a:srgbClr val="D1D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2187" y="1207789"/>
            <a:ext cx="2305050" cy="476884"/>
          </a:xfrm>
          <a:custGeom>
            <a:avLst/>
            <a:gdLst/>
            <a:ahLst/>
            <a:cxnLst/>
            <a:rect l="l" t="t" r="r" b="b"/>
            <a:pathLst>
              <a:path w="2305050" h="476885">
                <a:moveTo>
                  <a:pt x="2225040" y="0"/>
                </a:moveTo>
                <a:lnTo>
                  <a:pt x="2255965" y="6243"/>
                </a:lnTo>
                <a:lnTo>
                  <a:pt x="2281220" y="23271"/>
                </a:lnTo>
                <a:lnTo>
                  <a:pt x="2298247" y="48525"/>
                </a:lnTo>
                <a:lnTo>
                  <a:pt x="2304491" y="79451"/>
                </a:lnTo>
                <a:lnTo>
                  <a:pt x="2304491" y="198640"/>
                </a:lnTo>
                <a:lnTo>
                  <a:pt x="2304491" y="397268"/>
                </a:lnTo>
                <a:lnTo>
                  <a:pt x="2298247" y="428194"/>
                </a:lnTo>
                <a:lnTo>
                  <a:pt x="2281220" y="453448"/>
                </a:lnTo>
                <a:lnTo>
                  <a:pt x="2255965" y="470476"/>
                </a:lnTo>
                <a:lnTo>
                  <a:pt x="2225040" y="476719"/>
                </a:lnTo>
                <a:lnTo>
                  <a:pt x="1109573" y="476719"/>
                </a:lnTo>
                <a:lnTo>
                  <a:pt x="597458" y="476719"/>
                </a:lnTo>
                <a:lnTo>
                  <a:pt x="335508" y="476719"/>
                </a:lnTo>
                <a:lnTo>
                  <a:pt x="304583" y="470476"/>
                </a:lnTo>
                <a:lnTo>
                  <a:pt x="279328" y="453448"/>
                </a:lnTo>
                <a:lnTo>
                  <a:pt x="262301" y="428194"/>
                </a:lnTo>
                <a:lnTo>
                  <a:pt x="256057" y="397268"/>
                </a:lnTo>
                <a:lnTo>
                  <a:pt x="256057" y="198640"/>
                </a:lnTo>
                <a:lnTo>
                  <a:pt x="0" y="139052"/>
                </a:lnTo>
                <a:lnTo>
                  <a:pt x="256057" y="79451"/>
                </a:lnTo>
                <a:lnTo>
                  <a:pt x="262301" y="48525"/>
                </a:lnTo>
                <a:lnTo>
                  <a:pt x="279328" y="23271"/>
                </a:lnTo>
                <a:lnTo>
                  <a:pt x="304583" y="6243"/>
                </a:lnTo>
                <a:lnTo>
                  <a:pt x="335508" y="0"/>
                </a:lnTo>
                <a:lnTo>
                  <a:pt x="597458" y="0"/>
                </a:lnTo>
                <a:lnTo>
                  <a:pt x="1109573" y="0"/>
                </a:lnTo>
                <a:lnTo>
                  <a:pt x="2225040" y="0"/>
                </a:lnTo>
                <a:close/>
              </a:path>
            </a:pathLst>
          </a:custGeom>
          <a:ln w="9525">
            <a:solidFill>
              <a:srgbClr val="3C9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14532" y="1309800"/>
            <a:ext cx="19037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58595B"/>
                </a:solidFill>
                <a:latin typeface="Calibri"/>
                <a:cs typeface="Calibri"/>
              </a:rPr>
              <a:t>URL:</a:t>
            </a:r>
            <a:r>
              <a:rPr sz="1600" b="1" spc="-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58595B"/>
                </a:solidFill>
                <a:latin typeface="Calibri"/>
                <a:cs typeface="Calibri"/>
              </a:rPr>
              <a:t>link.springer.com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9675" y="1146581"/>
            <a:ext cx="3192780" cy="408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buFont typeface="Times" pitchFamily="18" charset="0"/>
              <a:buNone/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搜索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結果將會有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以下</a:t>
            </a: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類型</a:t>
            </a:r>
            <a:r>
              <a:rPr lang="en-US" altLang="zh-TW" sz="1600" dirty="0" smtClean="0">
                <a:solidFill>
                  <a:srgbClr val="00264D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:</a:t>
            </a: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None/>
            </a:pPr>
            <a:endParaRPr lang="en-US" altLang="zh-CN" sz="1600" b="1" dirty="0" smtClean="0">
              <a:solidFill>
                <a:srgbClr val="E05610"/>
              </a:solidFill>
              <a:latin typeface="SimSun" pitchFamily="2" charset="-122"/>
              <a:ea typeface="SimSun" pitchFamily="2" charset="-122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較大的分類</a:t>
            </a:r>
            <a:r>
              <a:rPr lang="en-US" altLang="zh-TW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:</a:t>
            </a: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叢書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圖書</a:t>
            </a: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圖書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章節或指南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期刊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（文章）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參考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工具書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</a:pPr>
            <a:endParaRPr lang="en-US" altLang="zh-CN" sz="1600" b="1" dirty="0" smtClean="0">
              <a:solidFill>
                <a:srgbClr val="E05610"/>
              </a:solidFill>
              <a:latin typeface="SimSun" pitchFamily="2" charset="-122"/>
              <a:ea typeface="SimSun" pitchFamily="2" charset="-122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</a:pPr>
            <a:r>
              <a:rPr lang="zh-CN" altLang="en-US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細分</a:t>
            </a:r>
            <a:r>
              <a:rPr lang="en-US" altLang="zh-TW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:</a:t>
            </a: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章節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指南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文章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參考工具書條目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11645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600" dirty="0"/>
              <a:t>內容類別</a:t>
            </a:r>
            <a:endParaRPr lang="zh-TW" altLang="en-US" sz="2600" dirty="0"/>
          </a:p>
        </p:txBody>
      </p:sp>
      <p:sp>
        <p:nvSpPr>
          <p:cNvPr id="6" name="object 6"/>
          <p:cNvSpPr/>
          <p:nvPr/>
        </p:nvSpPr>
        <p:spPr>
          <a:xfrm>
            <a:off x="641604" y="950976"/>
            <a:ext cx="5148071" cy="5294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6307" y="1146581"/>
            <a:ext cx="4561208" cy="4705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704" y="1193176"/>
            <a:ext cx="556260" cy="170815"/>
          </a:xfrm>
          <a:custGeom>
            <a:avLst/>
            <a:gdLst/>
            <a:ahLst/>
            <a:cxnLst/>
            <a:rect l="l" t="t" r="r" b="b"/>
            <a:pathLst>
              <a:path w="556260" h="170815">
                <a:moveTo>
                  <a:pt x="0" y="28448"/>
                </a:moveTo>
                <a:lnTo>
                  <a:pt x="2235" y="17375"/>
                </a:lnTo>
                <a:lnTo>
                  <a:pt x="8332" y="8332"/>
                </a:lnTo>
                <a:lnTo>
                  <a:pt x="17375" y="2235"/>
                </a:lnTo>
                <a:lnTo>
                  <a:pt x="28448" y="0"/>
                </a:lnTo>
                <a:lnTo>
                  <a:pt x="527570" y="0"/>
                </a:lnTo>
                <a:lnTo>
                  <a:pt x="538643" y="2235"/>
                </a:lnTo>
                <a:lnTo>
                  <a:pt x="547685" y="8332"/>
                </a:lnTo>
                <a:lnTo>
                  <a:pt x="553782" y="17375"/>
                </a:lnTo>
                <a:lnTo>
                  <a:pt x="556018" y="28448"/>
                </a:lnTo>
                <a:lnTo>
                  <a:pt x="556018" y="142240"/>
                </a:lnTo>
                <a:lnTo>
                  <a:pt x="553782" y="153312"/>
                </a:lnTo>
                <a:lnTo>
                  <a:pt x="547685" y="162355"/>
                </a:lnTo>
                <a:lnTo>
                  <a:pt x="538643" y="168452"/>
                </a:lnTo>
                <a:lnTo>
                  <a:pt x="527570" y="170688"/>
                </a:lnTo>
                <a:lnTo>
                  <a:pt x="28448" y="170688"/>
                </a:lnTo>
                <a:lnTo>
                  <a:pt x="17375" y="168452"/>
                </a:lnTo>
                <a:lnTo>
                  <a:pt x="8332" y="162355"/>
                </a:lnTo>
                <a:lnTo>
                  <a:pt x="2235" y="153312"/>
                </a:lnTo>
                <a:lnTo>
                  <a:pt x="0" y="142240"/>
                </a:lnTo>
                <a:lnTo>
                  <a:pt x="0" y="28448"/>
                </a:lnTo>
                <a:close/>
              </a:path>
            </a:pathLst>
          </a:custGeom>
          <a:ln w="38099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940" y="3205549"/>
            <a:ext cx="1116330" cy="170815"/>
          </a:xfrm>
          <a:custGeom>
            <a:avLst/>
            <a:gdLst/>
            <a:ahLst/>
            <a:cxnLst/>
            <a:rect l="l" t="t" r="r" b="b"/>
            <a:pathLst>
              <a:path w="1116330" h="170814">
                <a:moveTo>
                  <a:pt x="0" y="28448"/>
                </a:moveTo>
                <a:lnTo>
                  <a:pt x="2235" y="17375"/>
                </a:lnTo>
                <a:lnTo>
                  <a:pt x="8332" y="8332"/>
                </a:lnTo>
                <a:lnTo>
                  <a:pt x="17375" y="2235"/>
                </a:lnTo>
                <a:lnTo>
                  <a:pt x="28448" y="0"/>
                </a:lnTo>
                <a:lnTo>
                  <a:pt x="1087348" y="0"/>
                </a:lnTo>
                <a:lnTo>
                  <a:pt x="1098421" y="2235"/>
                </a:lnTo>
                <a:lnTo>
                  <a:pt x="1107463" y="8332"/>
                </a:lnTo>
                <a:lnTo>
                  <a:pt x="1113560" y="17375"/>
                </a:lnTo>
                <a:lnTo>
                  <a:pt x="1115796" y="28448"/>
                </a:lnTo>
                <a:lnTo>
                  <a:pt x="1115796" y="142240"/>
                </a:lnTo>
                <a:lnTo>
                  <a:pt x="1113560" y="153312"/>
                </a:lnTo>
                <a:lnTo>
                  <a:pt x="1107463" y="162355"/>
                </a:lnTo>
                <a:lnTo>
                  <a:pt x="1098421" y="168452"/>
                </a:lnTo>
                <a:lnTo>
                  <a:pt x="1087348" y="170688"/>
                </a:lnTo>
                <a:lnTo>
                  <a:pt x="28448" y="170688"/>
                </a:lnTo>
                <a:lnTo>
                  <a:pt x="17375" y="168452"/>
                </a:lnTo>
                <a:lnTo>
                  <a:pt x="8332" y="162355"/>
                </a:lnTo>
                <a:lnTo>
                  <a:pt x="2235" y="153312"/>
                </a:lnTo>
                <a:lnTo>
                  <a:pt x="0" y="142240"/>
                </a:lnTo>
                <a:lnTo>
                  <a:pt x="0" y="28448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530" y="4375029"/>
            <a:ext cx="539750" cy="170815"/>
          </a:xfrm>
          <a:custGeom>
            <a:avLst/>
            <a:gdLst/>
            <a:ahLst/>
            <a:cxnLst/>
            <a:rect l="l" t="t" r="r" b="b"/>
            <a:pathLst>
              <a:path w="539750" h="170814">
                <a:moveTo>
                  <a:pt x="0" y="28448"/>
                </a:moveTo>
                <a:lnTo>
                  <a:pt x="2235" y="17375"/>
                </a:lnTo>
                <a:lnTo>
                  <a:pt x="8332" y="8332"/>
                </a:lnTo>
                <a:lnTo>
                  <a:pt x="17375" y="2235"/>
                </a:lnTo>
                <a:lnTo>
                  <a:pt x="28448" y="0"/>
                </a:lnTo>
                <a:lnTo>
                  <a:pt x="511213" y="0"/>
                </a:lnTo>
                <a:lnTo>
                  <a:pt x="522285" y="2235"/>
                </a:lnTo>
                <a:lnTo>
                  <a:pt x="531328" y="8332"/>
                </a:lnTo>
                <a:lnTo>
                  <a:pt x="537425" y="17375"/>
                </a:lnTo>
                <a:lnTo>
                  <a:pt x="539661" y="28448"/>
                </a:lnTo>
                <a:lnTo>
                  <a:pt x="539661" y="142240"/>
                </a:lnTo>
                <a:lnTo>
                  <a:pt x="537425" y="153312"/>
                </a:lnTo>
                <a:lnTo>
                  <a:pt x="531328" y="162355"/>
                </a:lnTo>
                <a:lnTo>
                  <a:pt x="522285" y="168452"/>
                </a:lnTo>
                <a:lnTo>
                  <a:pt x="511213" y="170688"/>
                </a:lnTo>
                <a:lnTo>
                  <a:pt x="28448" y="170688"/>
                </a:lnTo>
                <a:lnTo>
                  <a:pt x="17375" y="168452"/>
                </a:lnTo>
                <a:lnTo>
                  <a:pt x="8332" y="162355"/>
                </a:lnTo>
                <a:lnTo>
                  <a:pt x="2235" y="153312"/>
                </a:lnTo>
                <a:lnTo>
                  <a:pt x="0" y="142240"/>
                </a:lnTo>
                <a:lnTo>
                  <a:pt x="0" y="28448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29478" y="1122855"/>
            <a:ext cx="2580005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頁面左方有過濾選項，您可以優化搜索結果。</a:t>
            </a:r>
          </a:p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過濾選項包括</a:t>
            </a: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內容</a:t>
            </a:r>
            <a:r>
              <a:rPr lang="zh-CN" altLang="en-US" sz="16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類別</a:t>
            </a:r>
            <a:endParaRPr lang="en-US" altLang="zh-CN" sz="1600" b="1" dirty="0" smtClean="0">
              <a:solidFill>
                <a:srgbClr val="FF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學科</a:t>
            </a:r>
            <a:endParaRPr lang="en-US" altLang="zh-CN" sz="1600" b="1" dirty="0" smtClean="0">
              <a:solidFill>
                <a:srgbClr val="FF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子學科</a:t>
            </a:r>
            <a:endParaRPr lang="en-US" altLang="zh-CN" sz="1600" b="1" dirty="0" smtClean="0">
              <a:solidFill>
                <a:srgbClr val="FF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語言</a:t>
            </a:r>
            <a:endParaRPr sz="1600" b="1" dirty="0">
              <a:solidFill>
                <a:srgbClr val="FF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32117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600" dirty="0"/>
              <a:t>過濾選項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646176" y="976896"/>
            <a:ext cx="5606794" cy="5713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1353" y="1172416"/>
            <a:ext cx="5019354" cy="5118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8053" y="2612605"/>
            <a:ext cx="1188720" cy="3684270"/>
          </a:xfrm>
          <a:custGeom>
            <a:avLst/>
            <a:gdLst/>
            <a:ahLst/>
            <a:cxnLst/>
            <a:rect l="l" t="t" r="r" b="b"/>
            <a:pathLst>
              <a:path w="1188720" h="3684270">
                <a:moveTo>
                  <a:pt x="0" y="198120"/>
                </a:moveTo>
                <a:lnTo>
                  <a:pt x="5232" y="152691"/>
                </a:lnTo>
                <a:lnTo>
                  <a:pt x="20136" y="110989"/>
                </a:lnTo>
                <a:lnTo>
                  <a:pt x="43523" y="74204"/>
                </a:lnTo>
                <a:lnTo>
                  <a:pt x="74204" y="43523"/>
                </a:lnTo>
                <a:lnTo>
                  <a:pt x="110989" y="20136"/>
                </a:lnTo>
                <a:lnTo>
                  <a:pt x="152691" y="5232"/>
                </a:lnTo>
                <a:lnTo>
                  <a:pt x="198120" y="0"/>
                </a:lnTo>
                <a:lnTo>
                  <a:pt x="990561" y="0"/>
                </a:lnTo>
                <a:lnTo>
                  <a:pt x="1035986" y="5232"/>
                </a:lnTo>
                <a:lnTo>
                  <a:pt x="1077686" y="20136"/>
                </a:lnTo>
                <a:lnTo>
                  <a:pt x="1114472" y="43523"/>
                </a:lnTo>
                <a:lnTo>
                  <a:pt x="1145154" y="74204"/>
                </a:lnTo>
                <a:lnTo>
                  <a:pt x="1168543" y="110989"/>
                </a:lnTo>
                <a:lnTo>
                  <a:pt x="1183448" y="152691"/>
                </a:lnTo>
                <a:lnTo>
                  <a:pt x="1188681" y="198120"/>
                </a:lnTo>
                <a:lnTo>
                  <a:pt x="1188681" y="3485540"/>
                </a:lnTo>
                <a:lnTo>
                  <a:pt x="1183448" y="3530968"/>
                </a:lnTo>
                <a:lnTo>
                  <a:pt x="1168543" y="3572670"/>
                </a:lnTo>
                <a:lnTo>
                  <a:pt x="1145154" y="3609456"/>
                </a:lnTo>
                <a:lnTo>
                  <a:pt x="1114472" y="3640137"/>
                </a:lnTo>
                <a:lnTo>
                  <a:pt x="1077686" y="3663524"/>
                </a:lnTo>
                <a:lnTo>
                  <a:pt x="1035986" y="3678428"/>
                </a:lnTo>
                <a:lnTo>
                  <a:pt x="990561" y="3683660"/>
                </a:lnTo>
                <a:lnTo>
                  <a:pt x="198120" y="3683660"/>
                </a:lnTo>
                <a:lnTo>
                  <a:pt x="152691" y="3678428"/>
                </a:lnTo>
                <a:lnTo>
                  <a:pt x="110989" y="3663524"/>
                </a:lnTo>
                <a:lnTo>
                  <a:pt x="74204" y="3640137"/>
                </a:lnTo>
                <a:lnTo>
                  <a:pt x="43523" y="3609456"/>
                </a:lnTo>
                <a:lnTo>
                  <a:pt x="20136" y="3572670"/>
                </a:lnTo>
                <a:lnTo>
                  <a:pt x="5232" y="3530968"/>
                </a:lnTo>
                <a:lnTo>
                  <a:pt x="0" y="3485540"/>
                </a:lnTo>
                <a:lnTo>
                  <a:pt x="0" y="198120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143000"/>
            <a:ext cx="5789967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143000"/>
            <a:ext cx="5789967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70766" y="1630810"/>
            <a:ext cx="3382833" cy="3373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預設情況下，搜索結果按</a:t>
            </a:r>
            <a:r>
              <a:rPr lang="zh-TW" altLang="en-US" sz="1600" b="1" u="sng" dirty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相關性排序 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buFont typeface="Times" pitchFamily="18" charset="0"/>
              <a:buNone/>
              <a:defRPr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/>
            </a:r>
            <a:b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</a:b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更多搜索排序選項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ct val="30000"/>
              </a:spcBef>
              <a:buClr>
                <a:srgbClr val="E05610"/>
              </a:buClr>
              <a:buSzTx/>
              <a:buFont typeface="Arial" pitchFamily="34" charset="0"/>
              <a:buChar char="•"/>
              <a:defRPr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按時間順序由新到舊排序</a:t>
            </a:r>
          </a:p>
          <a:p>
            <a:pPr marL="285750" indent="-285750">
              <a:lnSpc>
                <a:spcPct val="100000"/>
              </a:lnSpc>
              <a:spcBef>
                <a:spcPct val="30000"/>
              </a:spcBef>
              <a:buClr>
                <a:srgbClr val="E05610"/>
              </a:buClr>
              <a:buSzTx/>
              <a:buFont typeface="Arial" pitchFamily="34" charset="0"/>
              <a:buChar char="•"/>
              <a:defRPr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按時間順序由舊到新排序</a:t>
            </a:r>
            <a:endParaRPr lang="en-US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175"/>
              </a:spcBef>
            </a:pP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175"/>
              </a:spcBef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您也可以</a:t>
            </a: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175"/>
              </a:spcBef>
              <a:buFont typeface="Arial" pitchFamily="34" charset="0"/>
              <a:buChar char="•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選擇在特定的一段時間內搜索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285750" indent="-285750">
              <a:spcBef>
                <a:spcPct val="30000"/>
              </a:spcBef>
              <a:buFont typeface="Arial" pitchFamily="34" charset="0"/>
              <a:buChar char="•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在搜索時，輸入頁碼跳到任何頁面</a:t>
            </a:r>
          </a:p>
          <a:p>
            <a:pPr marL="12700" marR="5080" algn="just">
              <a:lnSpc>
                <a:spcPct val="100000"/>
              </a:lnSpc>
              <a:spcBef>
                <a:spcPts val="1175"/>
              </a:spcBef>
            </a:pP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6366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排序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1" y="1809205"/>
            <a:ext cx="990600" cy="226060"/>
          </a:xfrm>
          <a:custGeom>
            <a:avLst/>
            <a:gdLst/>
            <a:ahLst/>
            <a:cxnLst/>
            <a:rect l="l" t="t" r="r" b="b"/>
            <a:pathLst>
              <a:path w="1208405" h="226060">
                <a:moveTo>
                  <a:pt x="0" y="37591"/>
                </a:moveTo>
                <a:lnTo>
                  <a:pt x="2953" y="22958"/>
                </a:lnTo>
                <a:lnTo>
                  <a:pt x="11009" y="11009"/>
                </a:lnTo>
                <a:lnTo>
                  <a:pt x="22958" y="2953"/>
                </a:lnTo>
                <a:lnTo>
                  <a:pt x="37592" y="0"/>
                </a:lnTo>
                <a:lnTo>
                  <a:pt x="1170660" y="0"/>
                </a:lnTo>
                <a:lnTo>
                  <a:pt x="1185287" y="2953"/>
                </a:lnTo>
                <a:lnTo>
                  <a:pt x="1197232" y="11009"/>
                </a:lnTo>
                <a:lnTo>
                  <a:pt x="1205286" y="22958"/>
                </a:lnTo>
                <a:lnTo>
                  <a:pt x="1208239" y="37591"/>
                </a:lnTo>
                <a:lnTo>
                  <a:pt x="1208239" y="187947"/>
                </a:lnTo>
                <a:lnTo>
                  <a:pt x="1205286" y="202573"/>
                </a:lnTo>
                <a:lnTo>
                  <a:pt x="1197232" y="214518"/>
                </a:lnTo>
                <a:lnTo>
                  <a:pt x="1185287" y="222573"/>
                </a:lnTo>
                <a:lnTo>
                  <a:pt x="1170660" y="225526"/>
                </a:lnTo>
                <a:lnTo>
                  <a:pt x="37592" y="225526"/>
                </a:lnTo>
                <a:lnTo>
                  <a:pt x="22958" y="222573"/>
                </a:lnTo>
                <a:lnTo>
                  <a:pt x="11009" y="214518"/>
                </a:lnTo>
                <a:lnTo>
                  <a:pt x="2953" y="202573"/>
                </a:lnTo>
                <a:lnTo>
                  <a:pt x="0" y="187947"/>
                </a:lnTo>
                <a:lnTo>
                  <a:pt x="0" y="37591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201" y="1809205"/>
            <a:ext cx="2362199" cy="857795"/>
          </a:xfrm>
          <a:custGeom>
            <a:avLst/>
            <a:gdLst/>
            <a:ahLst/>
            <a:cxnLst/>
            <a:rect l="l" t="t" r="r" b="b"/>
            <a:pathLst>
              <a:path w="2394585" h="752475">
                <a:moveTo>
                  <a:pt x="0" y="125374"/>
                </a:moveTo>
                <a:lnTo>
                  <a:pt x="9852" y="76573"/>
                </a:lnTo>
                <a:lnTo>
                  <a:pt x="36722" y="36722"/>
                </a:lnTo>
                <a:lnTo>
                  <a:pt x="76573" y="9852"/>
                </a:lnTo>
                <a:lnTo>
                  <a:pt x="125374" y="0"/>
                </a:lnTo>
                <a:lnTo>
                  <a:pt x="2268651" y="0"/>
                </a:lnTo>
                <a:lnTo>
                  <a:pt x="2317452" y="9852"/>
                </a:lnTo>
                <a:lnTo>
                  <a:pt x="2357304" y="36722"/>
                </a:lnTo>
                <a:lnTo>
                  <a:pt x="2384173" y="76573"/>
                </a:lnTo>
                <a:lnTo>
                  <a:pt x="2394026" y="125374"/>
                </a:lnTo>
                <a:lnTo>
                  <a:pt x="2394026" y="626859"/>
                </a:lnTo>
                <a:lnTo>
                  <a:pt x="2384173" y="675659"/>
                </a:lnTo>
                <a:lnTo>
                  <a:pt x="2357304" y="715511"/>
                </a:lnTo>
                <a:lnTo>
                  <a:pt x="2317452" y="742380"/>
                </a:lnTo>
                <a:lnTo>
                  <a:pt x="2268651" y="752233"/>
                </a:lnTo>
                <a:lnTo>
                  <a:pt x="125374" y="752233"/>
                </a:lnTo>
                <a:lnTo>
                  <a:pt x="76573" y="742380"/>
                </a:lnTo>
                <a:lnTo>
                  <a:pt x="36722" y="715511"/>
                </a:lnTo>
                <a:lnTo>
                  <a:pt x="9852" y="675659"/>
                </a:lnTo>
                <a:lnTo>
                  <a:pt x="0" y="626859"/>
                </a:lnTo>
                <a:lnTo>
                  <a:pt x="0" y="125374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4572000" y="1848575"/>
            <a:ext cx="1371600" cy="186690"/>
          </a:xfrm>
          <a:custGeom>
            <a:avLst/>
            <a:gdLst/>
            <a:ahLst/>
            <a:cxnLst/>
            <a:rect l="l" t="t" r="r" b="b"/>
            <a:pathLst>
              <a:path w="1208405" h="226060">
                <a:moveTo>
                  <a:pt x="0" y="37591"/>
                </a:moveTo>
                <a:lnTo>
                  <a:pt x="2953" y="22958"/>
                </a:lnTo>
                <a:lnTo>
                  <a:pt x="11009" y="11009"/>
                </a:lnTo>
                <a:lnTo>
                  <a:pt x="22958" y="2953"/>
                </a:lnTo>
                <a:lnTo>
                  <a:pt x="37592" y="0"/>
                </a:lnTo>
                <a:lnTo>
                  <a:pt x="1170660" y="0"/>
                </a:lnTo>
                <a:lnTo>
                  <a:pt x="1185287" y="2953"/>
                </a:lnTo>
                <a:lnTo>
                  <a:pt x="1197232" y="11009"/>
                </a:lnTo>
                <a:lnTo>
                  <a:pt x="1205286" y="22958"/>
                </a:lnTo>
                <a:lnTo>
                  <a:pt x="1208239" y="37591"/>
                </a:lnTo>
                <a:lnTo>
                  <a:pt x="1208239" y="187947"/>
                </a:lnTo>
                <a:lnTo>
                  <a:pt x="1205286" y="202573"/>
                </a:lnTo>
                <a:lnTo>
                  <a:pt x="1197232" y="214518"/>
                </a:lnTo>
                <a:lnTo>
                  <a:pt x="1185287" y="222573"/>
                </a:lnTo>
                <a:lnTo>
                  <a:pt x="1170660" y="225526"/>
                </a:lnTo>
                <a:lnTo>
                  <a:pt x="37592" y="225526"/>
                </a:lnTo>
                <a:lnTo>
                  <a:pt x="22958" y="222573"/>
                </a:lnTo>
                <a:lnTo>
                  <a:pt x="11009" y="214518"/>
                </a:lnTo>
                <a:lnTo>
                  <a:pt x="2953" y="202573"/>
                </a:lnTo>
                <a:lnTo>
                  <a:pt x="0" y="187947"/>
                </a:lnTo>
                <a:lnTo>
                  <a:pt x="0" y="37591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00800" y="1407911"/>
            <a:ext cx="2484120" cy="2117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buFont typeface="Times" pitchFamily="18" charset="0"/>
              <a:buNone/>
            </a:pPr>
            <a:r>
              <a:rPr lang="zh-CN" altLang="en-US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下載</a:t>
            </a:r>
            <a:r>
              <a:rPr lang="zh-TW" altLang="en-US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搜尋列表</a:t>
            </a:r>
            <a:r>
              <a:rPr lang="en-US" altLang="zh-TW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:</a:t>
            </a:r>
          </a:p>
          <a:p>
            <a:pPr>
              <a:spcBef>
                <a:spcPct val="30000"/>
              </a:spcBef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頁碼右上方，點擊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箭頭可下載以</a:t>
            </a:r>
            <a:r>
              <a:rPr lang="en-US" altLang="zh-CN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CSV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格式</a:t>
            </a: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檔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呈現的前</a:t>
            </a: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1,000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筆搜尋結果清單檔案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12700" marR="8255">
              <a:lnSpc>
                <a:spcPct val="100000"/>
              </a:lnSpc>
            </a:pPr>
            <a:endParaRPr lang="en-US" sz="1600" spc="-5" dirty="0" smtClean="0">
              <a:solidFill>
                <a:srgbClr val="58595B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sz="1600" b="1" dirty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RSS </a:t>
            </a:r>
            <a:r>
              <a:rPr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Feed</a:t>
            </a:r>
            <a:r>
              <a:rPr lang="en-US" altLang="zh-TW" sz="1600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:</a:t>
            </a:r>
            <a:endParaRPr sz="1600" b="1" dirty="0">
              <a:solidFill>
                <a:srgbClr val="E05610"/>
              </a:solidFill>
              <a:latin typeface="SimSun" pitchFamily="2" charset="-122"/>
              <a:ea typeface="SimSun" pitchFamily="2" charset="-122"/>
              <a:cs typeface="ヒラギノ角ゴ Pro W3"/>
            </a:endParaRPr>
          </a:p>
          <a:p>
            <a:pPr marL="12700" marR="5080">
              <a:lnSpc>
                <a:spcPct val="100000"/>
              </a:lnSpc>
            </a:pPr>
            <a:r>
              <a:rPr lang="zh-TW" altLang="en-US" sz="1600" spc="-5" dirty="0" smtClean="0">
                <a:solidFill>
                  <a:srgbClr val="58595B"/>
                </a:solidFill>
                <a:latin typeface="Calibri"/>
                <a:cs typeface="Calibri"/>
              </a:rPr>
              <a:t>您也可以點擊右上角橘色符號訂閱</a:t>
            </a:r>
            <a:r>
              <a:rPr lang="en-US" altLang="zh-TW" sz="1600" spc="-5" dirty="0" smtClean="0">
                <a:solidFill>
                  <a:srgbClr val="58595B"/>
                </a:solidFill>
                <a:latin typeface="Calibri"/>
                <a:cs typeface="Calibri"/>
              </a:rPr>
              <a:t>RSS</a:t>
            </a:r>
            <a:r>
              <a:rPr lang="zh-TW" altLang="en-US" sz="1600" spc="-5" dirty="0" smtClean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en-US" altLang="zh-TW" sz="1600" spc="-5" dirty="0" smtClean="0">
                <a:solidFill>
                  <a:srgbClr val="58595B"/>
                </a:solidFill>
                <a:latin typeface="Calibri"/>
                <a:cs typeface="Calibri"/>
              </a:rPr>
              <a:t>Feed</a:t>
            </a:r>
            <a:endParaRPr lang="en-US" sz="1600" spc="-5" dirty="0" smtClean="0">
              <a:solidFill>
                <a:srgbClr val="58595B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3503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TW" altLang="en-US" sz="2600" dirty="0"/>
              <a:t>下載</a:t>
            </a:r>
            <a:r>
              <a:rPr lang="zh-TW" altLang="en-US" sz="2600" dirty="0" smtClean="0"/>
              <a:t>搜尋列表與</a:t>
            </a:r>
            <a:r>
              <a:rPr lang="en-US" altLang="zh-TW" sz="2600" dirty="0"/>
              <a:t>RSS</a:t>
            </a:r>
            <a:r>
              <a:rPr lang="zh-TW" altLang="en-US" sz="2600" dirty="0"/>
              <a:t> </a:t>
            </a:r>
            <a:r>
              <a:rPr lang="en-US" altLang="zh-TW" sz="2600" dirty="0" smtClean="0"/>
              <a:t>F</a:t>
            </a:r>
            <a:r>
              <a:rPr sz="2600" dirty="0" smtClean="0"/>
              <a:t>eed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0" y="1407911"/>
            <a:ext cx="6071615" cy="2872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212" y="1408961"/>
            <a:ext cx="5483854" cy="228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7121" y="1407911"/>
            <a:ext cx="702945" cy="343535"/>
          </a:xfrm>
          <a:custGeom>
            <a:avLst/>
            <a:gdLst/>
            <a:ahLst/>
            <a:cxnLst/>
            <a:rect l="l" t="t" r="r" b="b"/>
            <a:pathLst>
              <a:path w="702945" h="343534">
                <a:moveTo>
                  <a:pt x="0" y="57162"/>
                </a:moveTo>
                <a:lnTo>
                  <a:pt x="4491" y="34911"/>
                </a:lnTo>
                <a:lnTo>
                  <a:pt x="16741" y="16741"/>
                </a:lnTo>
                <a:lnTo>
                  <a:pt x="34911" y="4491"/>
                </a:lnTo>
                <a:lnTo>
                  <a:pt x="57162" y="0"/>
                </a:lnTo>
                <a:lnTo>
                  <a:pt x="645680" y="0"/>
                </a:lnTo>
                <a:lnTo>
                  <a:pt x="667931" y="4491"/>
                </a:lnTo>
                <a:lnTo>
                  <a:pt x="686101" y="16741"/>
                </a:lnTo>
                <a:lnTo>
                  <a:pt x="698351" y="34911"/>
                </a:lnTo>
                <a:lnTo>
                  <a:pt x="702843" y="57162"/>
                </a:lnTo>
                <a:lnTo>
                  <a:pt x="702843" y="285788"/>
                </a:lnTo>
                <a:lnTo>
                  <a:pt x="698351" y="308031"/>
                </a:lnTo>
                <a:lnTo>
                  <a:pt x="686101" y="326197"/>
                </a:lnTo>
                <a:lnTo>
                  <a:pt x="667931" y="338446"/>
                </a:lnTo>
                <a:lnTo>
                  <a:pt x="645680" y="342938"/>
                </a:lnTo>
                <a:lnTo>
                  <a:pt x="57162" y="342938"/>
                </a:lnTo>
                <a:lnTo>
                  <a:pt x="34911" y="338446"/>
                </a:lnTo>
                <a:lnTo>
                  <a:pt x="16741" y="326197"/>
                </a:lnTo>
                <a:lnTo>
                  <a:pt x="4491" y="308031"/>
                </a:lnTo>
                <a:lnTo>
                  <a:pt x="0" y="285788"/>
                </a:lnTo>
                <a:lnTo>
                  <a:pt x="0" y="57162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691" y="920495"/>
            <a:ext cx="6406895" cy="3867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489" y="1116114"/>
            <a:ext cx="5819426" cy="3279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57499" y="1228036"/>
            <a:ext cx="237125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網站左側是一個信封按鈕，有問題或意見反應可以立即傳遞訊息給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我們。</a:t>
            </a:r>
            <a:endParaRPr 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12700" marR="5080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45325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支援與回饋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9506" y="2774259"/>
            <a:ext cx="321310" cy="365125"/>
          </a:xfrm>
          <a:custGeom>
            <a:avLst/>
            <a:gdLst/>
            <a:ahLst/>
            <a:cxnLst/>
            <a:rect l="l" t="t" r="r" b="b"/>
            <a:pathLst>
              <a:path w="321309" h="365125">
                <a:moveTo>
                  <a:pt x="0" y="53466"/>
                </a:moveTo>
                <a:lnTo>
                  <a:pt x="4201" y="32655"/>
                </a:lnTo>
                <a:lnTo>
                  <a:pt x="15660" y="15660"/>
                </a:lnTo>
                <a:lnTo>
                  <a:pt x="32655" y="4201"/>
                </a:lnTo>
                <a:lnTo>
                  <a:pt x="53467" y="0"/>
                </a:lnTo>
                <a:lnTo>
                  <a:pt x="267322" y="0"/>
                </a:lnTo>
                <a:lnTo>
                  <a:pt x="288133" y="4201"/>
                </a:lnTo>
                <a:lnTo>
                  <a:pt x="305128" y="15660"/>
                </a:lnTo>
                <a:lnTo>
                  <a:pt x="316587" y="32655"/>
                </a:lnTo>
                <a:lnTo>
                  <a:pt x="320789" y="53466"/>
                </a:lnTo>
                <a:lnTo>
                  <a:pt x="320789" y="311619"/>
                </a:lnTo>
                <a:lnTo>
                  <a:pt x="316587" y="332436"/>
                </a:lnTo>
                <a:lnTo>
                  <a:pt x="305128" y="349430"/>
                </a:lnTo>
                <a:lnTo>
                  <a:pt x="288133" y="360886"/>
                </a:lnTo>
                <a:lnTo>
                  <a:pt x="267322" y="365086"/>
                </a:lnTo>
                <a:lnTo>
                  <a:pt x="53467" y="365086"/>
                </a:lnTo>
                <a:lnTo>
                  <a:pt x="32655" y="360886"/>
                </a:lnTo>
                <a:lnTo>
                  <a:pt x="15660" y="349430"/>
                </a:lnTo>
                <a:lnTo>
                  <a:pt x="4201" y="332436"/>
                </a:lnTo>
                <a:lnTo>
                  <a:pt x="0" y="311619"/>
                </a:lnTo>
                <a:lnTo>
                  <a:pt x="0" y="53466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215" y="1863506"/>
            <a:ext cx="3861490" cy="4411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4615" y="2334767"/>
            <a:ext cx="3700271" cy="4306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9628" y="2530580"/>
            <a:ext cx="3111712" cy="3717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828" y="967739"/>
            <a:ext cx="6819887" cy="5811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793" y="1163043"/>
            <a:ext cx="6230729" cy="5222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5412" y="1225150"/>
            <a:ext cx="2233387" cy="162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在頁面的最上方，即使頁面向下捲動，</a:t>
            </a:r>
            <a:r>
              <a:rPr lang="zh-TW" altLang="en-US" sz="1600" b="1" dirty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藍色條狀框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將會一直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顯示</a:t>
            </a:r>
          </a:p>
          <a:p>
            <a:pPr>
              <a:spcBef>
                <a:spcPct val="30000"/>
              </a:spcBef>
              <a:buFont typeface="Times" pitchFamily="18" charset="0"/>
              <a:buNone/>
            </a:pP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Font typeface="Times" pitchFamily="18" charset="0"/>
              <a:buNone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此功能在不同的頁面會有不同的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顯示狀態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2937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TW" altLang="en-US" sz="2600" dirty="0" smtClean="0">
                <a:latin typeface="Calibri"/>
                <a:cs typeface="Calibri"/>
              </a:rPr>
              <a:t>產品頁面</a:t>
            </a:r>
            <a:r>
              <a:rPr lang="en-US" altLang="zh-TW" sz="2600" dirty="0" smtClean="0">
                <a:latin typeface="Calibri"/>
                <a:cs typeface="Calibri"/>
              </a:rPr>
              <a:t>-</a:t>
            </a:r>
            <a:r>
              <a:rPr lang="zh-CN" altLang="en-US" sz="2600" dirty="0"/>
              <a:t>藍色條狀</a:t>
            </a:r>
            <a:r>
              <a:rPr lang="zh-CN" altLang="en-US" sz="2600" dirty="0"/>
              <a:t>框</a:t>
            </a:r>
            <a:endParaRPr sz="2600" dirty="0"/>
          </a:p>
        </p:txBody>
      </p:sp>
      <p:sp>
        <p:nvSpPr>
          <p:cNvPr id="8" name="object 8"/>
          <p:cNvSpPr/>
          <p:nvPr/>
        </p:nvSpPr>
        <p:spPr>
          <a:xfrm>
            <a:off x="753569" y="1196590"/>
            <a:ext cx="6213475" cy="377190"/>
          </a:xfrm>
          <a:custGeom>
            <a:avLst/>
            <a:gdLst/>
            <a:ahLst/>
            <a:cxnLst/>
            <a:rect l="l" t="t" r="r" b="b"/>
            <a:pathLst>
              <a:path w="6213475" h="377190">
                <a:moveTo>
                  <a:pt x="0" y="62788"/>
                </a:moveTo>
                <a:lnTo>
                  <a:pt x="4935" y="38345"/>
                </a:lnTo>
                <a:lnTo>
                  <a:pt x="18392" y="18388"/>
                </a:lnTo>
                <a:lnTo>
                  <a:pt x="38351" y="4933"/>
                </a:lnTo>
                <a:lnTo>
                  <a:pt x="62788" y="0"/>
                </a:lnTo>
                <a:lnTo>
                  <a:pt x="6150152" y="0"/>
                </a:lnTo>
                <a:lnTo>
                  <a:pt x="6174597" y="4933"/>
                </a:lnTo>
                <a:lnTo>
                  <a:pt x="6194559" y="18388"/>
                </a:lnTo>
                <a:lnTo>
                  <a:pt x="6208018" y="38345"/>
                </a:lnTo>
                <a:lnTo>
                  <a:pt x="6212954" y="62788"/>
                </a:lnTo>
                <a:lnTo>
                  <a:pt x="6212954" y="313956"/>
                </a:lnTo>
                <a:lnTo>
                  <a:pt x="6208018" y="338401"/>
                </a:lnTo>
                <a:lnTo>
                  <a:pt x="6194559" y="358363"/>
                </a:lnTo>
                <a:lnTo>
                  <a:pt x="6174597" y="371822"/>
                </a:lnTo>
                <a:lnTo>
                  <a:pt x="6150152" y="376758"/>
                </a:lnTo>
                <a:lnTo>
                  <a:pt x="62788" y="376758"/>
                </a:lnTo>
                <a:lnTo>
                  <a:pt x="38351" y="371822"/>
                </a:lnTo>
                <a:lnTo>
                  <a:pt x="18392" y="358363"/>
                </a:lnTo>
                <a:lnTo>
                  <a:pt x="4935" y="338401"/>
                </a:lnTo>
                <a:lnTo>
                  <a:pt x="0" y="313956"/>
                </a:lnTo>
                <a:lnTo>
                  <a:pt x="0" y="62788"/>
                </a:lnTo>
                <a:close/>
              </a:path>
            </a:pathLst>
          </a:custGeom>
          <a:ln w="38099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075" y="935735"/>
            <a:ext cx="5747002" cy="466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3580" y="1130620"/>
            <a:ext cx="5158728" cy="4073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8455" y="4140720"/>
            <a:ext cx="5788151" cy="2412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3858" y="4335973"/>
            <a:ext cx="5199465" cy="1824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9116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/>
              <a:t>開放取用</a:t>
            </a:r>
            <a:r>
              <a:rPr lang="zh-TW" altLang="en-US" sz="2600" dirty="0" smtClean="0"/>
              <a:t>標記</a:t>
            </a:r>
            <a:r>
              <a:rPr lang="en-US" altLang="zh-TW" sz="2600" dirty="0" smtClean="0"/>
              <a:t>Open Access</a:t>
            </a:r>
            <a:endParaRPr sz="2600" dirty="0"/>
          </a:p>
        </p:txBody>
      </p:sp>
      <p:sp>
        <p:nvSpPr>
          <p:cNvPr id="9" name="object 9"/>
          <p:cNvSpPr/>
          <p:nvPr/>
        </p:nvSpPr>
        <p:spPr>
          <a:xfrm>
            <a:off x="5176757" y="2659960"/>
            <a:ext cx="612775" cy="252095"/>
          </a:xfrm>
          <a:custGeom>
            <a:avLst/>
            <a:gdLst/>
            <a:ahLst/>
            <a:cxnLst/>
            <a:rect l="l" t="t" r="r" b="b"/>
            <a:pathLst>
              <a:path w="612775" h="252094">
                <a:moveTo>
                  <a:pt x="0" y="41998"/>
                </a:moveTo>
                <a:lnTo>
                  <a:pt x="3301" y="25653"/>
                </a:lnTo>
                <a:lnTo>
                  <a:pt x="12303" y="12303"/>
                </a:lnTo>
                <a:lnTo>
                  <a:pt x="25653" y="3301"/>
                </a:lnTo>
                <a:lnTo>
                  <a:pt x="41998" y="0"/>
                </a:lnTo>
                <a:lnTo>
                  <a:pt x="570496" y="0"/>
                </a:lnTo>
                <a:lnTo>
                  <a:pt x="586847" y="3301"/>
                </a:lnTo>
                <a:lnTo>
                  <a:pt x="600197" y="12303"/>
                </a:lnTo>
                <a:lnTo>
                  <a:pt x="609196" y="25653"/>
                </a:lnTo>
                <a:lnTo>
                  <a:pt x="612495" y="41998"/>
                </a:lnTo>
                <a:lnTo>
                  <a:pt x="612495" y="209994"/>
                </a:lnTo>
                <a:lnTo>
                  <a:pt x="609196" y="226345"/>
                </a:lnTo>
                <a:lnTo>
                  <a:pt x="600197" y="239695"/>
                </a:lnTo>
                <a:lnTo>
                  <a:pt x="586847" y="248693"/>
                </a:lnTo>
                <a:lnTo>
                  <a:pt x="570496" y="251993"/>
                </a:lnTo>
                <a:lnTo>
                  <a:pt x="41998" y="251993"/>
                </a:lnTo>
                <a:lnTo>
                  <a:pt x="25653" y="248693"/>
                </a:lnTo>
                <a:lnTo>
                  <a:pt x="12303" y="239695"/>
                </a:lnTo>
                <a:lnTo>
                  <a:pt x="3301" y="226345"/>
                </a:lnTo>
                <a:lnTo>
                  <a:pt x="0" y="209994"/>
                </a:lnTo>
                <a:lnTo>
                  <a:pt x="0" y="41998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6887" y="5688398"/>
            <a:ext cx="684530" cy="252095"/>
          </a:xfrm>
          <a:custGeom>
            <a:avLst/>
            <a:gdLst/>
            <a:ahLst/>
            <a:cxnLst/>
            <a:rect l="l" t="t" r="r" b="b"/>
            <a:pathLst>
              <a:path w="684529" h="252095">
                <a:moveTo>
                  <a:pt x="0" y="41998"/>
                </a:moveTo>
                <a:lnTo>
                  <a:pt x="3301" y="25653"/>
                </a:lnTo>
                <a:lnTo>
                  <a:pt x="12303" y="12303"/>
                </a:lnTo>
                <a:lnTo>
                  <a:pt x="25653" y="3301"/>
                </a:lnTo>
                <a:lnTo>
                  <a:pt x="41998" y="0"/>
                </a:lnTo>
                <a:lnTo>
                  <a:pt x="641997" y="0"/>
                </a:lnTo>
                <a:lnTo>
                  <a:pt x="658348" y="3301"/>
                </a:lnTo>
                <a:lnTo>
                  <a:pt x="671698" y="12303"/>
                </a:lnTo>
                <a:lnTo>
                  <a:pt x="680697" y="25653"/>
                </a:lnTo>
                <a:lnTo>
                  <a:pt x="683996" y="41998"/>
                </a:lnTo>
                <a:lnTo>
                  <a:pt x="683996" y="209994"/>
                </a:lnTo>
                <a:lnTo>
                  <a:pt x="680697" y="226345"/>
                </a:lnTo>
                <a:lnTo>
                  <a:pt x="671698" y="239695"/>
                </a:lnTo>
                <a:lnTo>
                  <a:pt x="658348" y="248693"/>
                </a:lnTo>
                <a:lnTo>
                  <a:pt x="641997" y="251993"/>
                </a:lnTo>
                <a:lnTo>
                  <a:pt x="41998" y="251993"/>
                </a:lnTo>
                <a:lnTo>
                  <a:pt x="25653" y="248693"/>
                </a:lnTo>
                <a:lnTo>
                  <a:pt x="12303" y="239695"/>
                </a:lnTo>
                <a:lnTo>
                  <a:pt x="3301" y="226345"/>
                </a:lnTo>
                <a:lnTo>
                  <a:pt x="0" y="209994"/>
                </a:lnTo>
                <a:lnTo>
                  <a:pt x="0" y="41998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05714" y="5676891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86A7E"/>
                </a:solidFill>
                <a:latin typeface="Calibri"/>
                <a:cs typeface="Calibri"/>
              </a:rPr>
              <a:t>(2)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5076" y="1144835"/>
            <a:ext cx="3322323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031D45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開放取用標記在以下內容頁面顯示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031D45"/>
              </a:buClr>
              <a:buFont typeface="Arial" pitchFamily="34" charset="0"/>
              <a:buAutoNum type="arabicPeriod"/>
            </a:pPr>
            <a:r>
              <a:rPr lang="zh-CN" altLang="en-US" sz="1600" b="1" dirty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文章</a:t>
            </a:r>
            <a:r>
              <a:rPr lang="en-US" altLang="zh-CN" sz="1600" b="1" dirty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/</a:t>
            </a:r>
            <a:r>
              <a:rPr lang="zh-CN" altLang="en-US" sz="1600" b="1" dirty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章節頁面</a:t>
            </a:r>
            <a:endParaRPr lang="en-US" altLang="zh-CN" sz="1600" b="1" dirty="0">
              <a:solidFill>
                <a:srgbClr val="E05610"/>
              </a:solidFill>
              <a:latin typeface="SimSun" pitchFamily="2" charset="-122"/>
              <a:ea typeface="SimSun" pitchFamily="2" charset="-122"/>
              <a:cs typeface="ヒラギノ角ゴ Pro W3"/>
            </a:endParaRPr>
          </a:p>
          <a:p>
            <a:pPr>
              <a:spcAft>
                <a:spcPts val="600"/>
              </a:spcAft>
              <a:buClr>
                <a:srgbClr val="031D45"/>
              </a:buClr>
              <a:buFont typeface="Arial" pitchFamily="34" charset="0"/>
              <a:buAutoNum type="arabicPeriod"/>
            </a:pPr>
            <a:r>
              <a:rPr lang="zh-TW" altLang="en-US" sz="1600" b="1" dirty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搜索結果頁面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7307" y="1049204"/>
            <a:ext cx="22231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功能</a:t>
            </a:r>
            <a:r>
              <a:rPr lang="zh-TW" altLang="en-US" b="1" dirty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瀏</a:t>
            </a:r>
            <a:r>
              <a:rPr lang="zh-CN" altLang="en-US" b="1" dirty="0" smtClean="0">
                <a:solidFill>
                  <a:srgbClr val="E05610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覽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4670" y="1488799"/>
            <a:ext cx="27438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1</a:t>
            </a:r>
            <a:r>
              <a:rPr dirty="0" smtClean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TW" altLang="en-US" dirty="0" smtClean="0">
                <a:solidFill>
                  <a:srgbClr val="486A7E"/>
                </a:solidFill>
                <a:latin typeface="Calibri"/>
                <a:cs typeface="Calibri"/>
              </a:rPr>
              <a:t>卷期瀏覽</a:t>
            </a:r>
            <a:endParaRPr lang="en-US" altLang="zh-CN"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0680" y="1897916"/>
            <a:ext cx="2733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2</a:t>
            </a: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TW" altLang="en-US" dirty="0">
                <a:solidFill>
                  <a:srgbClr val="486A7E"/>
                </a:solidFill>
                <a:latin typeface="Calibri"/>
                <a:cs typeface="Calibri"/>
              </a:rPr>
              <a:t>在此期刊內搜索</a:t>
            </a:r>
            <a:endParaRPr lang="en-US" altLang="zh-CN"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4670" y="2354431"/>
            <a:ext cx="15017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3</a:t>
            </a: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CN" altLang="en-US" dirty="0">
                <a:solidFill>
                  <a:srgbClr val="486A7E"/>
                </a:solidFill>
                <a:latin typeface="Calibri"/>
                <a:cs typeface="Calibri"/>
              </a:rPr>
              <a:t>期刊標題</a:t>
            </a:r>
            <a:endParaRPr lang="en-US" altLang="zh-CN"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4670" y="2787248"/>
            <a:ext cx="15132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ct val="30000"/>
              </a:spcBef>
              <a:buClr>
                <a:srgbClr val="E05610"/>
              </a:buClr>
              <a:tabLst>
                <a:tab pos="354965" algn="l"/>
              </a:tabLst>
            </a:pP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4</a:t>
            </a: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CN" altLang="en-US" dirty="0">
                <a:solidFill>
                  <a:srgbClr val="486A7E"/>
                </a:solidFill>
                <a:latin typeface="Calibri"/>
                <a:cs typeface="Calibri"/>
              </a:rPr>
              <a:t>期刊</a:t>
            </a:r>
            <a:r>
              <a:rPr lang="en-US" altLang="zh-TW" dirty="0">
                <a:solidFill>
                  <a:srgbClr val="486A7E"/>
                </a:solidFill>
                <a:latin typeface="Calibri"/>
                <a:cs typeface="Calibri"/>
              </a:rPr>
              <a:t>ISSN</a:t>
            </a:r>
            <a:endParaRPr lang="en-US" altLang="zh-TW"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4670" y="3220063"/>
            <a:ext cx="21374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ct val="30000"/>
              </a:spcBef>
              <a:buClr>
                <a:srgbClr val="E05610"/>
              </a:buClr>
              <a:tabLst>
                <a:tab pos="354965" algn="l"/>
              </a:tabLst>
            </a:pP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5</a:t>
            </a: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CN" altLang="en-US" dirty="0">
                <a:solidFill>
                  <a:srgbClr val="486A7E"/>
                </a:solidFill>
                <a:latin typeface="Calibri"/>
                <a:cs typeface="Calibri"/>
              </a:rPr>
              <a:t>期刊描述</a:t>
            </a:r>
            <a:endParaRPr lang="en-US" altLang="zh-CN"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4670" y="3652879"/>
            <a:ext cx="22167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ct val="30000"/>
              </a:spcBef>
              <a:buClr>
                <a:srgbClr val="E05610"/>
              </a:buClr>
              <a:tabLst>
                <a:tab pos="354965" algn="l"/>
              </a:tabLst>
            </a:pP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6</a:t>
            </a: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TW" altLang="en-US" dirty="0">
                <a:solidFill>
                  <a:srgbClr val="486A7E"/>
                </a:solidFill>
                <a:latin typeface="Calibri"/>
                <a:cs typeface="Calibri"/>
              </a:rPr>
              <a:t>期刊最新文章</a:t>
            </a:r>
            <a:endParaRPr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4670" y="4085695"/>
            <a:ext cx="16370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ct val="30000"/>
              </a:spcBef>
              <a:buClr>
                <a:srgbClr val="E05610"/>
              </a:buClr>
              <a:tabLst>
                <a:tab pos="354965" algn="l"/>
              </a:tabLst>
            </a:pP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7</a:t>
            </a:r>
            <a:r>
              <a:rPr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TW" altLang="en-US" dirty="0">
                <a:solidFill>
                  <a:srgbClr val="486A7E"/>
                </a:solidFill>
                <a:latin typeface="Calibri"/>
                <a:cs typeface="Calibri"/>
              </a:rPr>
              <a:t>期刊封面</a:t>
            </a:r>
            <a:endParaRPr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4670" y="4443243"/>
            <a:ext cx="358995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8</a:t>
            </a:r>
            <a:r>
              <a:rPr sz="1800" dirty="0" smtClean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TW" altLang="en-US" sz="1800" dirty="0" smtClean="0">
                <a:solidFill>
                  <a:srgbClr val="486A7E"/>
                </a:solidFill>
                <a:latin typeface="Calibri"/>
                <a:cs typeface="Calibri"/>
              </a:rPr>
              <a:t>期刊 </a:t>
            </a:r>
            <a:r>
              <a:rPr lang="en-US" altLang="zh-TW" dirty="0" smtClean="0">
                <a:solidFill>
                  <a:srgbClr val="486A7E"/>
                </a:solidFill>
                <a:latin typeface="Calibri"/>
                <a:cs typeface="Calibri"/>
              </a:rPr>
              <a:t>Impact Factor</a:t>
            </a:r>
            <a:r>
              <a:rPr lang="zh-TW" altLang="en-US" dirty="0" smtClean="0">
                <a:solidFill>
                  <a:srgbClr val="486A7E"/>
                </a:solidFill>
                <a:latin typeface="Calibri"/>
                <a:cs typeface="Calibri"/>
              </a:rPr>
              <a:t>與涵蓋內容介紹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4670" y="4849153"/>
            <a:ext cx="31343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9</a:t>
            </a:r>
            <a:r>
              <a:rPr sz="1800" dirty="0" smtClean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r>
              <a:rPr lang="zh-TW" altLang="en-US" dirty="0">
                <a:solidFill>
                  <a:srgbClr val="486A7E"/>
                </a:solidFill>
                <a:cs typeface="Calibri"/>
              </a:rPr>
              <a:t>共同</a:t>
            </a:r>
            <a:r>
              <a:rPr lang="zh-TW" altLang="en-US" dirty="0" smtClean="0">
                <a:solidFill>
                  <a:srgbClr val="486A7E"/>
                </a:solidFill>
                <a:cs typeface="Calibri"/>
              </a:rPr>
              <a:t>出版社</a:t>
            </a:r>
            <a:r>
              <a:rPr lang="en-US" altLang="zh-TW" dirty="0" smtClean="0">
                <a:solidFill>
                  <a:srgbClr val="486A7E"/>
                </a:solidFill>
                <a:cs typeface="Calibri"/>
              </a:rPr>
              <a:t>/</a:t>
            </a:r>
            <a:r>
              <a:rPr lang="zh-TW" altLang="en-US" dirty="0" smtClean="0">
                <a:solidFill>
                  <a:srgbClr val="486A7E"/>
                </a:solidFill>
                <a:cs typeface="Calibri"/>
              </a:rPr>
              <a:t>學協會合作</a:t>
            </a:r>
            <a:r>
              <a:rPr lang="zh-TW" altLang="en-US" dirty="0">
                <a:solidFill>
                  <a:srgbClr val="486A7E"/>
                </a:solidFill>
                <a:cs typeface="Calibri"/>
              </a:rPr>
              <a:t>夥伴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4670" y="5168670"/>
            <a:ext cx="40503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10) </a:t>
            </a:r>
            <a:r>
              <a:rPr lang="zh-TW" altLang="en-US" sz="1800" dirty="0" smtClean="0">
                <a:solidFill>
                  <a:srgbClr val="486A7E"/>
                </a:solidFill>
                <a:latin typeface="Calibri"/>
                <a:cs typeface="Calibri"/>
              </a:rPr>
              <a:t>訂閱期刊最新訊息更新通知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8208" y="5539678"/>
            <a:ext cx="30486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11) </a:t>
            </a:r>
            <a:r>
              <a:rPr lang="zh-TW" altLang="en-US" sz="1800" dirty="0" smtClean="0">
                <a:solidFill>
                  <a:srgbClr val="486A7E"/>
                </a:solidFill>
                <a:latin typeface="Calibri"/>
                <a:cs typeface="Calibri"/>
              </a:rPr>
              <a:t>期刊卷期導航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8208" y="5913675"/>
            <a:ext cx="18161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12) </a:t>
            </a:r>
            <a:r>
              <a:rPr lang="zh-TW" altLang="en-US" sz="1800" dirty="0" smtClean="0">
                <a:solidFill>
                  <a:srgbClr val="486A7E"/>
                </a:solidFill>
                <a:latin typeface="Calibri"/>
                <a:cs typeface="Calibri"/>
              </a:rPr>
              <a:t>期刊訊息分享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53365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600" dirty="0"/>
              <a:t>期刊</a:t>
            </a:r>
            <a:r>
              <a:rPr lang="zh-TW" altLang="en-US" sz="2600" dirty="0"/>
              <a:t>首</a:t>
            </a:r>
            <a:r>
              <a:rPr lang="zh-CN" altLang="en-US" sz="2600" dirty="0"/>
              <a:t>頁</a:t>
            </a:r>
            <a:endParaRPr sz="2600" dirty="0"/>
          </a:p>
        </p:txBody>
      </p:sp>
      <p:sp>
        <p:nvSpPr>
          <p:cNvPr id="18" name="object 18"/>
          <p:cNvSpPr/>
          <p:nvPr/>
        </p:nvSpPr>
        <p:spPr>
          <a:xfrm>
            <a:off x="381000" y="1123439"/>
            <a:ext cx="4437889" cy="5299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5956" y="1125359"/>
            <a:ext cx="4505028" cy="4783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43025" y="852921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485" y="1043345"/>
            <a:ext cx="469900" cy="113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  <a:p>
            <a:pPr marL="202565">
              <a:lnSpc>
                <a:spcPts val="1750"/>
              </a:lnSpc>
              <a:spcBef>
                <a:spcPts val="204"/>
              </a:spcBef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200025">
              <a:lnSpc>
                <a:spcPts val="175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202565">
              <a:lnSpc>
                <a:spcPct val="100000"/>
              </a:lnSpc>
              <a:spcBef>
                <a:spcPts val="885"/>
              </a:spcBef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5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1793" y="4283293"/>
            <a:ext cx="395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10)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3107" y="3461018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6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49984" y="1319722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7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13535" y="2482611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16152" y="3624010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486A7E"/>
                </a:solidFill>
                <a:latin typeface="Calibri"/>
                <a:cs typeface="Calibri"/>
              </a:rPr>
              <a:t>9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16939" y="4853878"/>
            <a:ext cx="395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11)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3277" y="5539678"/>
            <a:ext cx="395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86A7E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486A7E"/>
                </a:solidFill>
                <a:latin typeface="Calibri"/>
                <a:cs typeface="Calibri"/>
              </a:rPr>
              <a:t>12)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06556" y="1050748"/>
            <a:ext cx="1916430" cy="1871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buFont typeface="Times" pitchFamily="18" charset="0"/>
              <a:buNone/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如果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您想要搜索相關文章，可以在該期刊內搜索</a:t>
            </a:r>
          </a:p>
          <a:p>
            <a:pPr>
              <a:spcBef>
                <a:spcPct val="30000"/>
              </a:spcBef>
              <a:buFont typeface="Times" pitchFamily="18" charset="0"/>
              <a:buNone/>
            </a:pP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buFont typeface="Times" pitchFamily="18" charset="0"/>
              <a:buNone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搜索結果將以清單形式顯示，跳轉到新的頁面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58736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lang="zh-TW" altLang="en-US" sz="2600" dirty="0"/>
              <a:t>在此期刊內搜索</a:t>
            </a:r>
            <a:endParaRPr lang="en-US" altLang="zh-CN" sz="2600" dirty="0"/>
          </a:p>
        </p:txBody>
      </p:sp>
      <p:sp>
        <p:nvSpPr>
          <p:cNvPr id="6" name="object 6"/>
          <p:cNvSpPr/>
          <p:nvPr/>
        </p:nvSpPr>
        <p:spPr>
          <a:xfrm>
            <a:off x="327198" y="1058304"/>
            <a:ext cx="6720839" cy="5582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361" y="1058304"/>
            <a:ext cx="6133181" cy="4997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5230" y="1015765"/>
            <a:ext cx="1758314" cy="337820"/>
          </a:xfrm>
          <a:custGeom>
            <a:avLst/>
            <a:gdLst/>
            <a:ahLst/>
            <a:cxnLst/>
            <a:rect l="l" t="t" r="r" b="b"/>
            <a:pathLst>
              <a:path w="1758315" h="337819">
                <a:moveTo>
                  <a:pt x="0" y="56299"/>
                </a:moveTo>
                <a:lnTo>
                  <a:pt x="4424" y="34386"/>
                </a:lnTo>
                <a:lnTo>
                  <a:pt x="16490" y="16490"/>
                </a:lnTo>
                <a:lnTo>
                  <a:pt x="34386" y="4424"/>
                </a:lnTo>
                <a:lnTo>
                  <a:pt x="56299" y="0"/>
                </a:lnTo>
                <a:lnTo>
                  <a:pt x="1701660" y="0"/>
                </a:lnTo>
                <a:lnTo>
                  <a:pt x="1723572" y="4424"/>
                </a:lnTo>
                <a:lnTo>
                  <a:pt x="1741468" y="16490"/>
                </a:lnTo>
                <a:lnTo>
                  <a:pt x="1753534" y="34386"/>
                </a:lnTo>
                <a:lnTo>
                  <a:pt x="1757959" y="56299"/>
                </a:lnTo>
                <a:lnTo>
                  <a:pt x="1757959" y="281482"/>
                </a:lnTo>
                <a:lnTo>
                  <a:pt x="1753534" y="303395"/>
                </a:lnTo>
                <a:lnTo>
                  <a:pt x="1741468" y="321290"/>
                </a:lnTo>
                <a:lnTo>
                  <a:pt x="1723572" y="333357"/>
                </a:lnTo>
                <a:lnTo>
                  <a:pt x="1701660" y="337781"/>
                </a:lnTo>
                <a:lnTo>
                  <a:pt x="56299" y="337781"/>
                </a:lnTo>
                <a:lnTo>
                  <a:pt x="34386" y="333357"/>
                </a:lnTo>
                <a:lnTo>
                  <a:pt x="16490" y="321290"/>
                </a:lnTo>
                <a:lnTo>
                  <a:pt x="4424" y="303395"/>
                </a:lnTo>
                <a:lnTo>
                  <a:pt x="0" y="281482"/>
                </a:lnTo>
                <a:lnTo>
                  <a:pt x="0" y="56299"/>
                </a:lnTo>
                <a:close/>
              </a:path>
            </a:pathLst>
          </a:custGeom>
          <a:ln w="38099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58482" y="1125396"/>
            <a:ext cx="187978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在搜索清單的上方會顯示搜索條件和期刊名稱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7407" y="934211"/>
            <a:ext cx="6903719" cy="4442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375" y="1128843"/>
            <a:ext cx="6314140" cy="3855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2211" y="1447708"/>
            <a:ext cx="3005455" cy="852169"/>
          </a:xfrm>
          <a:custGeom>
            <a:avLst/>
            <a:gdLst/>
            <a:ahLst/>
            <a:cxnLst/>
            <a:rect l="l" t="t" r="r" b="b"/>
            <a:pathLst>
              <a:path w="3005454" h="852169">
                <a:moveTo>
                  <a:pt x="0" y="141947"/>
                </a:moveTo>
                <a:lnTo>
                  <a:pt x="7236" y="97080"/>
                </a:lnTo>
                <a:lnTo>
                  <a:pt x="27387" y="58114"/>
                </a:lnTo>
                <a:lnTo>
                  <a:pt x="58114" y="27387"/>
                </a:lnTo>
                <a:lnTo>
                  <a:pt x="97080" y="7236"/>
                </a:lnTo>
                <a:lnTo>
                  <a:pt x="141947" y="0"/>
                </a:lnTo>
                <a:lnTo>
                  <a:pt x="2863100" y="0"/>
                </a:lnTo>
                <a:lnTo>
                  <a:pt x="2907962" y="7236"/>
                </a:lnTo>
                <a:lnTo>
                  <a:pt x="2946928" y="27387"/>
                </a:lnTo>
                <a:lnTo>
                  <a:pt x="2977657" y="58114"/>
                </a:lnTo>
                <a:lnTo>
                  <a:pt x="2997810" y="97080"/>
                </a:lnTo>
                <a:lnTo>
                  <a:pt x="3005048" y="141947"/>
                </a:lnTo>
                <a:lnTo>
                  <a:pt x="3005048" y="709714"/>
                </a:lnTo>
                <a:lnTo>
                  <a:pt x="2997810" y="754581"/>
                </a:lnTo>
                <a:lnTo>
                  <a:pt x="2977657" y="793547"/>
                </a:lnTo>
                <a:lnTo>
                  <a:pt x="2946928" y="824274"/>
                </a:lnTo>
                <a:lnTo>
                  <a:pt x="2907962" y="844425"/>
                </a:lnTo>
                <a:lnTo>
                  <a:pt x="2863100" y="851662"/>
                </a:lnTo>
                <a:lnTo>
                  <a:pt x="141947" y="851662"/>
                </a:lnTo>
                <a:lnTo>
                  <a:pt x="97080" y="844425"/>
                </a:lnTo>
                <a:lnTo>
                  <a:pt x="58114" y="824274"/>
                </a:lnTo>
                <a:lnTo>
                  <a:pt x="27387" y="793547"/>
                </a:lnTo>
                <a:lnTo>
                  <a:pt x="7236" y="754581"/>
                </a:lnTo>
                <a:lnTo>
                  <a:pt x="0" y="709714"/>
                </a:lnTo>
                <a:lnTo>
                  <a:pt x="0" y="141947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64770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zh-TW" altLang="en-US" sz="2600" dirty="0"/>
              <a:t>在此期刊內用關鍵字搜索</a:t>
            </a:r>
            <a:endParaRPr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22435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31708" y="1069409"/>
            <a:ext cx="264569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搜索時自動建議功能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以</a:t>
            </a: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Google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關鍵字數據為準</a:t>
            </a: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65963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專門為使用者的需求設計</a:t>
            </a:r>
            <a:r>
              <a:rPr lang="en-US" altLang="zh-TW" sz="2600" dirty="0" smtClean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980" y="929640"/>
            <a:ext cx="6518135" cy="3221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0" y="1125181"/>
            <a:ext cx="5935046" cy="2634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168" y="3959351"/>
            <a:ext cx="6537959" cy="1464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27" y="4155084"/>
            <a:ext cx="5950491" cy="875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3788" y="4691468"/>
            <a:ext cx="3038475" cy="339090"/>
          </a:xfrm>
          <a:custGeom>
            <a:avLst/>
            <a:gdLst/>
            <a:ahLst/>
            <a:cxnLst/>
            <a:rect l="l" t="t" r="r" b="b"/>
            <a:pathLst>
              <a:path w="3038475" h="339089">
                <a:moveTo>
                  <a:pt x="0" y="0"/>
                </a:moveTo>
                <a:lnTo>
                  <a:pt x="3038462" y="0"/>
                </a:lnTo>
                <a:lnTo>
                  <a:pt x="3038462" y="338556"/>
                </a:lnTo>
                <a:lnTo>
                  <a:pt x="0" y="3385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31708" y="4151375"/>
            <a:ext cx="249329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將包含預覽的顯示取消勾選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，</a:t>
            </a: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僅顯示機構有訪問權的查詢結果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72592" y="1201397"/>
            <a:ext cx="3265972" cy="2511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ct val="30000"/>
              </a:spcBef>
              <a:buFont typeface="+mj-lt"/>
              <a:buAutoNum type="arabicParenR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您可以使用首頁上方的連結，瀏覽卷期“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Browse Volumes &amp; Issues</a:t>
            </a: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”</a:t>
            </a:r>
          </a:p>
          <a:p>
            <a:pPr marL="342900" indent="-342900">
              <a:spcBef>
                <a:spcPct val="30000"/>
              </a:spcBef>
              <a:buFont typeface="+mj-lt"/>
              <a:buAutoNum type="arabicParenR"/>
            </a:pP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42900" indent="-342900">
              <a:spcBef>
                <a:spcPct val="30000"/>
              </a:spcBef>
              <a:buFont typeface="+mj-lt"/>
              <a:buAutoNum type="arabicParenR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在該首頁內容描述的下方藍色框中，您也可以瀏覽卷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期</a:t>
            </a: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42900" indent="-342900">
              <a:spcBef>
                <a:spcPct val="30000"/>
              </a:spcBef>
              <a:buFont typeface="+mj-lt"/>
              <a:buAutoNum type="arabicParenR"/>
            </a:pP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42900" indent="-342900">
              <a:spcBef>
                <a:spcPct val="30000"/>
              </a:spcBef>
              <a:buFont typeface="+mj-lt"/>
              <a:buAutoNum type="arabicParenR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您也可以使用右下方的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”Find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 Volume or Issue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輸入您需要的特定卷期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716089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卷期導航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347" y="1201397"/>
            <a:ext cx="5710426" cy="5626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944" y="1160767"/>
            <a:ext cx="5122732" cy="5034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7065" y="3539746"/>
            <a:ext cx="1134110" cy="297180"/>
          </a:xfrm>
          <a:custGeom>
            <a:avLst/>
            <a:gdLst/>
            <a:ahLst/>
            <a:cxnLst/>
            <a:rect l="l" t="t" r="r" b="b"/>
            <a:pathLst>
              <a:path w="1134110" h="297179">
                <a:moveTo>
                  <a:pt x="0" y="49491"/>
                </a:moveTo>
                <a:lnTo>
                  <a:pt x="3889" y="30228"/>
                </a:lnTo>
                <a:lnTo>
                  <a:pt x="14497" y="14497"/>
                </a:lnTo>
                <a:lnTo>
                  <a:pt x="30228" y="3889"/>
                </a:lnTo>
                <a:lnTo>
                  <a:pt x="49491" y="0"/>
                </a:lnTo>
                <a:lnTo>
                  <a:pt x="1084465" y="0"/>
                </a:lnTo>
                <a:lnTo>
                  <a:pt x="1103728" y="3889"/>
                </a:lnTo>
                <a:lnTo>
                  <a:pt x="1119460" y="14497"/>
                </a:lnTo>
                <a:lnTo>
                  <a:pt x="1130067" y="30228"/>
                </a:lnTo>
                <a:lnTo>
                  <a:pt x="1133957" y="49491"/>
                </a:lnTo>
                <a:lnTo>
                  <a:pt x="1133957" y="247446"/>
                </a:lnTo>
                <a:lnTo>
                  <a:pt x="1130067" y="266709"/>
                </a:lnTo>
                <a:lnTo>
                  <a:pt x="1119460" y="282441"/>
                </a:lnTo>
                <a:lnTo>
                  <a:pt x="1103728" y="293048"/>
                </a:lnTo>
                <a:lnTo>
                  <a:pt x="1084465" y="296938"/>
                </a:lnTo>
                <a:lnTo>
                  <a:pt x="49491" y="296938"/>
                </a:lnTo>
                <a:lnTo>
                  <a:pt x="30228" y="293048"/>
                </a:lnTo>
                <a:lnTo>
                  <a:pt x="14497" y="282441"/>
                </a:lnTo>
                <a:lnTo>
                  <a:pt x="3889" y="266709"/>
                </a:lnTo>
                <a:lnTo>
                  <a:pt x="0" y="247446"/>
                </a:lnTo>
                <a:lnTo>
                  <a:pt x="0" y="49491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9887" y="1198303"/>
            <a:ext cx="1170940" cy="309880"/>
          </a:xfrm>
          <a:custGeom>
            <a:avLst/>
            <a:gdLst/>
            <a:ahLst/>
            <a:cxnLst/>
            <a:rect l="l" t="t" r="r" b="b"/>
            <a:pathLst>
              <a:path w="1170939" h="309880">
                <a:moveTo>
                  <a:pt x="0" y="51625"/>
                </a:moveTo>
                <a:lnTo>
                  <a:pt x="4057" y="31530"/>
                </a:lnTo>
                <a:lnTo>
                  <a:pt x="15120" y="15120"/>
                </a:lnTo>
                <a:lnTo>
                  <a:pt x="31530" y="4057"/>
                </a:lnTo>
                <a:lnTo>
                  <a:pt x="51625" y="0"/>
                </a:lnTo>
                <a:lnTo>
                  <a:pt x="1119162" y="0"/>
                </a:lnTo>
                <a:lnTo>
                  <a:pt x="1139264" y="4057"/>
                </a:lnTo>
                <a:lnTo>
                  <a:pt x="1155677" y="15120"/>
                </a:lnTo>
                <a:lnTo>
                  <a:pt x="1166743" y="31530"/>
                </a:lnTo>
                <a:lnTo>
                  <a:pt x="1170800" y="51625"/>
                </a:lnTo>
                <a:lnTo>
                  <a:pt x="1170800" y="258140"/>
                </a:lnTo>
                <a:lnTo>
                  <a:pt x="1166743" y="278234"/>
                </a:lnTo>
                <a:lnTo>
                  <a:pt x="1155677" y="294644"/>
                </a:lnTo>
                <a:lnTo>
                  <a:pt x="1139264" y="305708"/>
                </a:lnTo>
                <a:lnTo>
                  <a:pt x="1119162" y="309765"/>
                </a:lnTo>
                <a:lnTo>
                  <a:pt x="51625" y="309765"/>
                </a:lnTo>
                <a:lnTo>
                  <a:pt x="31530" y="305708"/>
                </a:lnTo>
                <a:lnTo>
                  <a:pt x="15120" y="294644"/>
                </a:lnTo>
                <a:lnTo>
                  <a:pt x="4057" y="278234"/>
                </a:lnTo>
                <a:lnTo>
                  <a:pt x="0" y="258140"/>
                </a:lnTo>
                <a:lnTo>
                  <a:pt x="0" y="51625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4894" y="5513419"/>
            <a:ext cx="1287780" cy="570230"/>
          </a:xfrm>
          <a:custGeom>
            <a:avLst/>
            <a:gdLst/>
            <a:ahLst/>
            <a:cxnLst/>
            <a:rect l="l" t="t" r="r" b="b"/>
            <a:pathLst>
              <a:path w="1287779" h="570229">
                <a:moveTo>
                  <a:pt x="0" y="94983"/>
                </a:moveTo>
                <a:lnTo>
                  <a:pt x="7463" y="58014"/>
                </a:lnTo>
                <a:lnTo>
                  <a:pt x="27817" y="27822"/>
                </a:lnTo>
                <a:lnTo>
                  <a:pt x="58009" y="7465"/>
                </a:lnTo>
                <a:lnTo>
                  <a:pt x="94983" y="0"/>
                </a:lnTo>
                <a:lnTo>
                  <a:pt x="1192288" y="0"/>
                </a:lnTo>
                <a:lnTo>
                  <a:pt x="1229255" y="7465"/>
                </a:lnTo>
                <a:lnTo>
                  <a:pt x="1259443" y="27822"/>
                </a:lnTo>
                <a:lnTo>
                  <a:pt x="1279796" y="58014"/>
                </a:lnTo>
                <a:lnTo>
                  <a:pt x="1287259" y="94983"/>
                </a:lnTo>
                <a:lnTo>
                  <a:pt x="1287259" y="474878"/>
                </a:lnTo>
                <a:lnTo>
                  <a:pt x="1279796" y="511852"/>
                </a:lnTo>
                <a:lnTo>
                  <a:pt x="1259443" y="542043"/>
                </a:lnTo>
                <a:lnTo>
                  <a:pt x="1229255" y="562398"/>
                </a:lnTo>
                <a:lnTo>
                  <a:pt x="1192288" y="569861"/>
                </a:lnTo>
                <a:lnTo>
                  <a:pt x="94983" y="569861"/>
                </a:lnTo>
                <a:lnTo>
                  <a:pt x="58009" y="562398"/>
                </a:lnTo>
                <a:lnTo>
                  <a:pt x="27817" y="542043"/>
                </a:lnTo>
                <a:lnTo>
                  <a:pt x="7463" y="511852"/>
                </a:lnTo>
                <a:lnTo>
                  <a:pt x="0" y="474878"/>
                </a:lnTo>
                <a:lnTo>
                  <a:pt x="0" y="94983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0777" y="1182042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824" y="3533472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4180" y="5635388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(3)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63154" y="1115606"/>
            <a:ext cx="236559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1)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在頁面上方，您可以看到最新的內容連結</a:t>
            </a:r>
          </a:p>
          <a:p>
            <a:pPr marL="12700" marR="5080">
              <a:lnSpc>
                <a:spcPct val="100000"/>
              </a:lnSpc>
            </a:pP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非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適用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每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本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期刊</a:t>
            </a:r>
            <a:r>
              <a:rPr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5258" y="2745019"/>
            <a:ext cx="22530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</a:t>
            </a: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依期刊卷期新至舊排列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6573" y="3867497"/>
            <a:ext cx="219169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</a:pP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</a:t>
            </a: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過往期刊將會以灰色顯示，點擊此卷顯示條，您可以看到該卷的內容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488" y="920495"/>
            <a:ext cx="6487666" cy="4581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153" y="1115606"/>
            <a:ext cx="5900729" cy="3992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6037" y="2922234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03591" y="3586217"/>
            <a:ext cx="3287941" cy="2631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2891" y="3634823"/>
            <a:ext cx="4177282" cy="3107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3628" y="3867497"/>
            <a:ext cx="3588241" cy="2519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9438" y="3444829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634238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期刊卷期頁面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64859" y="4062026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(3)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58575" y="225172"/>
            <a:ext cx="4164965" cy="3373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在期刊首頁的下方，你會看到關於期刊的詳細資訊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 marL="355600" indent="-342900">
              <a:spcBef>
                <a:spcPts val="1175"/>
              </a:spcBef>
              <a:buClr>
                <a:srgbClr val="486A7E"/>
              </a:buClr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期刊書目資訊</a:t>
            </a:r>
          </a:p>
          <a:p>
            <a:pPr lvl="1"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期刊新知通報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註冊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1"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投稿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1"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編輯資訊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1">
              <a:spcBef>
                <a:spcPct val="30000"/>
              </a:spcBef>
              <a:buClr>
                <a:srgbClr val="E05610"/>
              </a:buClr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關於此期刊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相關主題搜尋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相關行業部門搜尋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期刊歷史資訊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刊名演變紀錄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137" y="244507"/>
            <a:ext cx="461645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600" dirty="0"/>
              <a:t>關於此期刊</a:t>
            </a:r>
            <a:endParaRPr lang="en-US" altLang="zh-CN" sz="2600" dirty="0"/>
          </a:p>
        </p:txBody>
      </p:sp>
      <p:sp>
        <p:nvSpPr>
          <p:cNvPr id="6" name="object 6"/>
          <p:cNvSpPr/>
          <p:nvPr/>
        </p:nvSpPr>
        <p:spPr>
          <a:xfrm>
            <a:off x="181352" y="1120306"/>
            <a:ext cx="4360163" cy="4934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607" y="685800"/>
            <a:ext cx="3772785" cy="516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68170" y="853605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(2)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156" y="986955"/>
            <a:ext cx="33865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0710" algn="l"/>
              </a:tabLst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(1</a:t>
            </a:r>
            <a:r>
              <a:rPr sz="1600" spc="-5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r>
              <a:rPr sz="1600" dirty="0">
                <a:solidFill>
                  <a:srgbClr val="58595B"/>
                </a:solidFill>
                <a:latin typeface="Calibri"/>
                <a:cs typeface="Calibri"/>
              </a:rPr>
              <a:t>	</a:t>
            </a:r>
            <a:endParaRPr sz="2400" baseline="1736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816" y="4728479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(4)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4525877" y="3688956"/>
            <a:ext cx="4227548" cy="2157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2309167" y="2086665"/>
            <a:ext cx="24955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lang="en-US" sz="1600" spc="-10" dirty="0" smtClean="0">
                <a:solidFill>
                  <a:srgbClr val="58595B"/>
                </a:solidFill>
                <a:latin typeface="Calibri"/>
                <a:cs typeface="Calibri"/>
              </a:rPr>
              <a:t>3</a:t>
            </a:r>
            <a:r>
              <a:rPr sz="1600" spc="-10" dirty="0" smtClean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828800" y="3505200"/>
            <a:ext cx="2941559" cy="135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bject 4"/>
          <p:cNvSpPr txBox="1"/>
          <p:nvPr/>
        </p:nvSpPr>
        <p:spPr>
          <a:xfrm>
            <a:off x="4696551" y="5846749"/>
            <a:ext cx="3886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</a:t>
            </a: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About This Journal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的連結裡，會有更多期刊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的詳細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資訊，包括編輯群資訊</a:t>
            </a:r>
            <a:r>
              <a:rPr lang="zh-TW" altLang="en-US" sz="1600" b="1" dirty="0" smtClean="0">
                <a:solidFill>
                  <a:srgbClr val="848487"/>
                </a:solidFill>
                <a:latin typeface="PMingLiU"/>
                <a:ea typeface="PMingLiU"/>
                <a:cs typeface="Calibri" pitchFamily="34" charset="0"/>
              </a:rPr>
              <a:t>、全世界使用狀況</a:t>
            </a:r>
            <a:r>
              <a:rPr lang="en-US" altLang="zh-TW" sz="1600" b="1" dirty="0" smtClean="0">
                <a:solidFill>
                  <a:srgbClr val="848487"/>
                </a:solidFill>
                <a:latin typeface="PMingLiU"/>
                <a:ea typeface="PMingLiU"/>
                <a:cs typeface="Calibri" pitchFamily="34" charset="0"/>
              </a:rPr>
              <a:t>…</a:t>
            </a:r>
            <a:r>
              <a:rPr lang="zh-TW" altLang="en-US" sz="1600" b="1" dirty="0" smtClean="0">
                <a:solidFill>
                  <a:srgbClr val="848487"/>
                </a:solidFill>
                <a:latin typeface="PMingLiU"/>
                <a:ea typeface="PMingLiU"/>
                <a:cs typeface="Calibri" pitchFamily="34" charset="0"/>
              </a:rPr>
              <a:t>等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8" y="976896"/>
            <a:ext cx="6475474" cy="3336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2769" y="1172705"/>
            <a:ext cx="5887309" cy="2747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38605" y="1108317"/>
            <a:ext cx="14922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1)	</a:t>
            </a:r>
            <a:r>
              <a:rPr lang="zh-TW" altLang="en-US" sz="1600" spc="-5" dirty="0" smtClean="0">
                <a:solidFill>
                  <a:srgbClr val="486A7E"/>
                </a:solidFill>
                <a:latin typeface="Calibri"/>
                <a:cs typeface="Calibri"/>
              </a:rPr>
              <a:t>期刊封面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8605" y="1501509"/>
            <a:ext cx="13773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2)	</a:t>
            </a:r>
            <a:r>
              <a:rPr lang="zh-TW" altLang="en-US" sz="1600" spc="-5" dirty="0" smtClean="0">
                <a:solidFill>
                  <a:srgbClr val="486A7E"/>
                </a:solidFill>
                <a:latin typeface="Calibri"/>
                <a:cs typeface="Calibri"/>
              </a:rPr>
              <a:t>期刊刊名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8605" y="1894701"/>
            <a:ext cx="1314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3)	</a:t>
            </a:r>
            <a:r>
              <a:rPr lang="zh-TW" altLang="en-US" sz="1600" spc="-5" dirty="0" smtClean="0">
                <a:solidFill>
                  <a:srgbClr val="486A7E"/>
                </a:solidFill>
                <a:latin typeface="Calibri"/>
                <a:cs typeface="Calibri"/>
              </a:rPr>
              <a:t>文章標題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8605" y="2287893"/>
            <a:ext cx="19729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4)	</a:t>
            </a:r>
            <a:r>
              <a:rPr lang="zh-TW" altLang="en-US" sz="1600" spc="-5" dirty="0" smtClean="0">
                <a:solidFill>
                  <a:srgbClr val="486A7E"/>
                </a:solidFill>
                <a:latin typeface="Calibri"/>
                <a:cs typeface="Calibri"/>
              </a:rPr>
              <a:t>作者資訊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8605" y="2681085"/>
            <a:ext cx="12890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5)	</a:t>
            </a:r>
            <a:r>
              <a:rPr lang="zh-TW" altLang="en-US" sz="1600" spc="-5" dirty="0" smtClean="0">
                <a:solidFill>
                  <a:srgbClr val="486A7E"/>
                </a:solidFill>
                <a:latin typeface="Calibri"/>
                <a:cs typeface="Calibri"/>
              </a:rPr>
              <a:t>上線日期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8605" y="3074279"/>
            <a:ext cx="15805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6)	</a:t>
            </a: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PDF</a:t>
            </a:r>
            <a:r>
              <a:rPr lang="zh-TW" altLang="en-US" sz="1600" spc="-5" dirty="0">
                <a:solidFill>
                  <a:srgbClr val="486A7E"/>
                </a:solidFill>
                <a:latin typeface="Calibri"/>
                <a:cs typeface="Calibri"/>
              </a:rPr>
              <a:t>檔下載</a:t>
            </a:r>
            <a:endParaRPr sz="1600" spc="-5"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8605" y="3467469"/>
            <a:ext cx="159823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7)	</a:t>
            </a:r>
            <a:r>
              <a:rPr lang="zh-TW" altLang="en-US" sz="1600" spc="-5" dirty="0" smtClean="0">
                <a:solidFill>
                  <a:srgbClr val="486A7E"/>
                </a:solidFill>
                <a:latin typeface="Calibri"/>
                <a:cs typeface="Calibri"/>
              </a:rPr>
              <a:t>引用此篇文章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8605" y="3860661"/>
            <a:ext cx="14020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486A7E"/>
                </a:solidFill>
                <a:latin typeface="Calibri"/>
                <a:cs typeface="Calibri"/>
              </a:rPr>
              <a:t>8)	</a:t>
            </a:r>
            <a:r>
              <a:rPr lang="zh-TW" altLang="en-US" sz="1600" spc="-5" dirty="0" smtClean="0">
                <a:solidFill>
                  <a:srgbClr val="486A7E"/>
                </a:solidFill>
                <a:latin typeface="Calibri"/>
                <a:cs typeface="Calibri"/>
              </a:rPr>
              <a:t>分享文章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8605" y="4253853"/>
            <a:ext cx="223964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486A7E"/>
              </a:buClr>
              <a:buAutoNum type="arabicParenR" startAt="9"/>
              <a:tabLst>
                <a:tab pos="355600" algn="l"/>
              </a:tabLst>
            </a:pPr>
            <a:r>
              <a:rPr lang="zh-TW" altLang="en-US" sz="1600" spc="-5" dirty="0">
                <a:solidFill>
                  <a:srgbClr val="486A7E"/>
                </a:solidFill>
                <a:latin typeface="Calibri"/>
                <a:cs typeface="Calibri"/>
              </a:rPr>
              <a:t>文章導航</a:t>
            </a:r>
            <a:endParaRPr lang="en-US" altLang="zh-TW" sz="1600" spc="-5" dirty="0">
              <a:solidFill>
                <a:srgbClr val="486A7E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486A7E"/>
              </a:buClr>
              <a:buAutoNum type="arabicParenR" startAt="9"/>
              <a:tabLst>
                <a:tab pos="355600" algn="l"/>
              </a:tabLst>
            </a:pPr>
            <a:r>
              <a:rPr lang="zh-TW" altLang="en-US" sz="1600" spc="-5" dirty="0">
                <a:solidFill>
                  <a:srgbClr val="486A7E"/>
                </a:solidFill>
                <a:latin typeface="Calibri"/>
                <a:cs typeface="Calibri"/>
              </a:rPr>
              <a:t>下載量與分享量</a:t>
            </a:r>
            <a:endParaRPr sz="1600" spc="-5" dirty="0">
              <a:solidFill>
                <a:srgbClr val="486A7E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35749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期刊文章功能概述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256" y="1137263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8511" y="1123682"/>
            <a:ext cx="250825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(2)</a:t>
            </a:r>
            <a:endParaRPr sz="16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40"/>
              </a:spcBef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(3)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1587" y="2542729"/>
            <a:ext cx="3517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(10)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3312" y="2614077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(5)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3312" y="2115657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(4)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3025" y="1176180"/>
            <a:ext cx="273685" cy="114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(6)</a:t>
            </a:r>
            <a:endParaRPr sz="16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(7)</a:t>
            </a:r>
            <a:endParaRPr sz="16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215"/>
              </a:spcBef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(8)</a:t>
            </a:r>
            <a:endParaRPr sz="16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650"/>
              </a:spcBef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(9</a:t>
            </a:r>
            <a:r>
              <a:rPr sz="1600" spc="-5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116" y="920495"/>
            <a:ext cx="6902183" cy="3736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623" y="1116431"/>
            <a:ext cx="6313573" cy="3147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65178" y="1078740"/>
            <a:ext cx="206357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期刊文章、刊名與作者資訊皆顯示於頁面最上方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690499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期刊文章</a:t>
            </a:r>
            <a:r>
              <a:rPr lang="zh-TW" altLang="en-US" sz="2600" dirty="0" smtClean="0">
                <a:latin typeface="PMingLiU"/>
                <a:ea typeface="PMingLiU"/>
              </a:rPr>
              <a:t>、刊名與作者資訊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4054" y="1165675"/>
            <a:ext cx="4001135" cy="1424305"/>
          </a:xfrm>
          <a:custGeom>
            <a:avLst/>
            <a:gdLst/>
            <a:ahLst/>
            <a:cxnLst/>
            <a:rect l="l" t="t" r="r" b="b"/>
            <a:pathLst>
              <a:path w="4001135" h="1424305">
                <a:moveTo>
                  <a:pt x="0" y="237286"/>
                </a:moveTo>
                <a:lnTo>
                  <a:pt x="4820" y="189464"/>
                </a:lnTo>
                <a:lnTo>
                  <a:pt x="18646" y="144923"/>
                </a:lnTo>
                <a:lnTo>
                  <a:pt x="40524" y="104616"/>
                </a:lnTo>
                <a:lnTo>
                  <a:pt x="69499" y="69499"/>
                </a:lnTo>
                <a:lnTo>
                  <a:pt x="104616" y="40524"/>
                </a:lnTo>
                <a:lnTo>
                  <a:pt x="144923" y="18646"/>
                </a:lnTo>
                <a:lnTo>
                  <a:pt x="189464" y="4820"/>
                </a:lnTo>
                <a:lnTo>
                  <a:pt x="237286" y="0"/>
                </a:lnTo>
                <a:lnTo>
                  <a:pt x="3763619" y="0"/>
                </a:lnTo>
                <a:lnTo>
                  <a:pt x="3811441" y="4820"/>
                </a:lnTo>
                <a:lnTo>
                  <a:pt x="3855982" y="18646"/>
                </a:lnTo>
                <a:lnTo>
                  <a:pt x="3896289" y="40524"/>
                </a:lnTo>
                <a:lnTo>
                  <a:pt x="3931407" y="69499"/>
                </a:lnTo>
                <a:lnTo>
                  <a:pt x="3960381" y="104616"/>
                </a:lnTo>
                <a:lnTo>
                  <a:pt x="3982259" y="144923"/>
                </a:lnTo>
                <a:lnTo>
                  <a:pt x="3996085" y="189464"/>
                </a:lnTo>
                <a:lnTo>
                  <a:pt x="4000906" y="237286"/>
                </a:lnTo>
                <a:lnTo>
                  <a:pt x="4000906" y="1186408"/>
                </a:lnTo>
                <a:lnTo>
                  <a:pt x="3996085" y="1234230"/>
                </a:lnTo>
                <a:lnTo>
                  <a:pt x="3982259" y="1278771"/>
                </a:lnTo>
                <a:lnTo>
                  <a:pt x="3960381" y="1319078"/>
                </a:lnTo>
                <a:lnTo>
                  <a:pt x="3931407" y="1354196"/>
                </a:lnTo>
                <a:lnTo>
                  <a:pt x="3896289" y="1383170"/>
                </a:lnTo>
                <a:lnTo>
                  <a:pt x="3855982" y="1405048"/>
                </a:lnTo>
                <a:lnTo>
                  <a:pt x="3811441" y="1418874"/>
                </a:lnTo>
                <a:lnTo>
                  <a:pt x="3763619" y="1423695"/>
                </a:lnTo>
                <a:lnTo>
                  <a:pt x="237286" y="1423695"/>
                </a:lnTo>
                <a:lnTo>
                  <a:pt x="189464" y="1418874"/>
                </a:lnTo>
                <a:lnTo>
                  <a:pt x="144923" y="1405048"/>
                </a:lnTo>
                <a:lnTo>
                  <a:pt x="104616" y="1383170"/>
                </a:lnTo>
                <a:lnTo>
                  <a:pt x="69499" y="1354196"/>
                </a:lnTo>
                <a:lnTo>
                  <a:pt x="40524" y="1319078"/>
                </a:lnTo>
                <a:lnTo>
                  <a:pt x="18646" y="1278771"/>
                </a:lnTo>
                <a:lnTo>
                  <a:pt x="4820" y="1234230"/>
                </a:lnTo>
                <a:lnTo>
                  <a:pt x="0" y="1186408"/>
                </a:lnTo>
                <a:lnTo>
                  <a:pt x="0" y="237286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893064"/>
            <a:ext cx="6534911" cy="3552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166" y="1087691"/>
            <a:ext cx="5947670" cy="2964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92774" y="1044374"/>
            <a:ext cx="20173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1)	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可下載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PDF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檔，引用資訊匯出與分享此文章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2774" y="1984247"/>
            <a:ext cx="22454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tabLst>
                <a:tab pos="354965" algn="l"/>
              </a:tabLst>
            </a:pP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2)	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文章的相關補充材料與參考文獻</a:t>
            </a:r>
            <a:endParaRPr 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5161" y="2669285"/>
            <a:ext cx="19126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</a:t>
            </a: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  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文章從出版以來的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被引用量與下載量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64617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期刊文章導航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7032" y="1162115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6557" y="1998626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5723" y="2509815"/>
            <a:ext cx="2495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(3)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75" y="920495"/>
            <a:ext cx="6777226" cy="3674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390" y="1116190"/>
            <a:ext cx="6189168" cy="3085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9862" y="1069409"/>
            <a:ext cx="181991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文獻可以用以下幾種格式匯出</a:t>
            </a:r>
            <a:r>
              <a:rPr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73887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期刊文章引用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8757" y="1779803"/>
            <a:ext cx="3519728" cy="3142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9908" y="1502879"/>
            <a:ext cx="980440" cy="252095"/>
          </a:xfrm>
          <a:custGeom>
            <a:avLst/>
            <a:gdLst/>
            <a:ahLst/>
            <a:cxnLst/>
            <a:rect l="l" t="t" r="r" b="b"/>
            <a:pathLst>
              <a:path w="980440" h="252094">
                <a:moveTo>
                  <a:pt x="0" y="41998"/>
                </a:moveTo>
                <a:lnTo>
                  <a:pt x="3301" y="25653"/>
                </a:lnTo>
                <a:lnTo>
                  <a:pt x="12303" y="12303"/>
                </a:lnTo>
                <a:lnTo>
                  <a:pt x="25653" y="3301"/>
                </a:lnTo>
                <a:lnTo>
                  <a:pt x="41998" y="0"/>
                </a:lnTo>
                <a:lnTo>
                  <a:pt x="938225" y="0"/>
                </a:lnTo>
                <a:lnTo>
                  <a:pt x="954578" y="3301"/>
                </a:lnTo>
                <a:lnTo>
                  <a:pt x="967932" y="12303"/>
                </a:lnTo>
                <a:lnTo>
                  <a:pt x="976935" y="25653"/>
                </a:lnTo>
                <a:lnTo>
                  <a:pt x="980236" y="41998"/>
                </a:lnTo>
                <a:lnTo>
                  <a:pt x="980236" y="209994"/>
                </a:lnTo>
                <a:lnTo>
                  <a:pt x="976935" y="226345"/>
                </a:lnTo>
                <a:lnTo>
                  <a:pt x="967932" y="239695"/>
                </a:lnTo>
                <a:lnTo>
                  <a:pt x="954578" y="248693"/>
                </a:lnTo>
                <a:lnTo>
                  <a:pt x="938225" y="251993"/>
                </a:lnTo>
                <a:lnTo>
                  <a:pt x="41998" y="251993"/>
                </a:lnTo>
                <a:lnTo>
                  <a:pt x="25653" y="248693"/>
                </a:lnTo>
                <a:lnTo>
                  <a:pt x="12303" y="239695"/>
                </a:lnTo>
                <a:lnTo>
                  <a:pt x="3301" y="226345"/>
                </a:lnTo>
                <a:lnTo>
                  <a:pt x="0" y="209994"/>
                </a:lnTo>
                <a:lnTo>
                  <a:pt x="0" y="41998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3176" y="2456688"/>
            <a:ext cx="2289047" cy="3970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9862" y="2652725"/>
            <a:ext cx="2325138" cy="338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1830" y="1088072"/>
            <a:ext cx="2016922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此頁面為文章作者使用的參考文獻列表</a:t>
            </a:r>
            <a:b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</a:b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通過 “</a:t>
            </a:r>
            <a:r>
              <a:rPr lang="en-US" altLang="zh-TW" sz="1600" b="1" dirty="0" err="1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CrossRef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”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連結，大部分的參考文獻可以連結到原始出處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67537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期刊文章參考文獻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027" y="923544"/>
            <a:ext cx="6656831" cy="483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103" y="1119454"/>
            <a:ext cx="6064803" cy="4243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171" y="918971"/>
            <a:ext cx="4911851" cy="576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266" y="1113644"/>
            <a:ext cx="4322933" cy="5173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38800" y="1206835"/>
            <a:ext cx="38100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可連結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”About  this journal”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獲取期刊的詳細資訊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marR="767715" indent="-342900">
              <a:lnSpc>
                <a:spcPct val="100000"/>
              </a:lnSpc>
              <a:spcBef>
                <a:spcPts val="124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連結複印與權限資訊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marR="767715" indent="-342900">
              <a:lnSpc>
                <a:spcPct val="100000"/>
              </a:lnSpc>
              <a:spcBef>
                <a:spcPts val="124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個人化推薦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0266" y="517334"/>
            <a:ext cx="457008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關於此期刊文章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630" y="2746913"/>
            <a:ext cx="268605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(1)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(2)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1225"/>
              </a:spcBef>
            </a:pPr>
            <a:r>
              <a:rPr sz="1600" spc="-10" dirty="0">
                <a:solidFill>
                  <a:srgbClr val="58595B"/>
                </a:solidFill>
                <a:latin typeface="Calibri"/>
                <a:cs typeface="Calibri"/>
              </a:rPr>
              <a:t>(3)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987" y="949452"/>
            <a:ext cx="6112763" cy="5227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822" y="1144181"/>
            <a:ext cx="5525765" cy="4639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3058" y="1475454"/>
            <a:ext cx="1523530" cy="1427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70980" y="1114266"/>
            <a:ext cx="15824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1)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書的封面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0980" y="1547082"/>
            <a:ext cx="15824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2)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書名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0980" y="1979899"/>
            <a:ext cx="14380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3)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作者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979" y="2412715"/>
            <a:ext cx="20707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4)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電子書評量數據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0980" y="2845531"/>
            <a:ext cx="20707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5)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叢書與卷期資訊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0980" y="3284463"/>
            <a:ext cx="21824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6)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整本書下載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1833" y="3687032"/>
            <a:ext cx="19850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7)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目次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0980" y="4117085"/>
            <a:ext cx="15824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8)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紙本複印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70980" y="4564728"/>
            <a:ext cx="2954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42900"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9)	</a:t>
            </a:r>
            <a:r>
              <a:rPr dirty="0" err="1">
                <a:solidFill>
                  <a:srgbClr val="3C9CD7"/>
                </a:solidFill>
                <a:latin typeface="Calibri"/>
                <a:cs typeface="Calibri"/>
              </a:rPr>
              <a:t>ePub</a:t>
            </a:r>
            <a:r>
              <a:rPr lang="zh-TW" altLang="en-US" dirty="0">
                <a:solidFill>
                  <a:srgbClr val="3C9CD7"/>
                </a:solidFill>
                <a:latin typeface="Calibri"/>
                <a:cs typeface="Calibri"/>
              </a:rPr>
              <a:t>格式全文下載</a:t>
            </a:r>
            <a:r>
              <a:rPr dirty="0">
                <a:solidFill>
                  <a:srgbClr val="3C9CD7"/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rgbClr val="3C9CD7"/>
              </a:solidFill>
              <a:latin typeface="Calibri"/>
              <a:cs typeface="Calibri"/>
            </a:endParaRPr>
          </a:p>
          <a:p>
            <a:pPr marL="12700" marR="5080" indent="-342900">
              <a:tabLst>
                <a:tab pos="354965" algn="l"/>
              </a:tabLst>
            </a:pPr>
            <a:r>
              <a:rPr lang="zh-TW" altLang="en-US" dirty="0">
                <a:solidFill>
                  <a:srgbClr val="3C9CD7"/>
                </a:solidFill>
                <a:latin typeface="Calibri"/>
                <a:cs typeface="Calibri"/>
              </a:rPr>
              <a:t> </a:t>
            </a:r>
            <a:r>
              <a:rPr lang="zh-TW" altLang="en-US" dirty="0" smtClean="0">
                <a:solidFill>
                  <a:srgbClr val="3C9CD7"/>
                </a:solidFill>
                <a:latin typeface="Calibri"/>
                <a:cs typeface="Calibri"/>
              </a:rPr>
              <a:t>      </a:t>
            </a:r>
            <a:r>
              <a:rPr dirty="0" smtClean="0">
                <a:solidFill>
                  <a:srgbClr val="3C9CD7"/>
                </a:solidFill>
                <a:latin typeface="Calibri"/>
                <a:cs typeface="Calibri"/>
              </a:rPr>
              <a:t>(</a:t>
            </a:r>
            <a:r>
              <a:rPr lang="zh-TW" altLang="en-US" dirty="0">
                <a:solidFill>
                  <a:srgbClr val="3C9CD7"/>
                </a:solidFill>
                <a:latin typeface="Calibri"/>
                <a:cs typeface="Calibri"/>
              </a:rPr>
              <a:t>部分</a:t>
            </a:r>
            <a:r>
              <a:rPr lang="zh-TW" altLang="en-US" dirty="0" smtClean="0">
                <a:solidFill>
                  <a:srgbClr val="3C9CD7"/>
                </a:solidFill>
                <a:latin typeface="Calibri"/>
                <a:cs typeface="Calibri"/>
              </a:rPr>
              <a:t>書有</a:t>
            </a:r>
            <a:r>
              <a:rPr dirty="0">
                <a:solidFill>
                  <a:srgbClr val="3C9CD7"/>
                </a:solidFill>
                <a:latin typeface="Calibri"/>
                <a:cs typeface="Calibri"/>
              </a:rPr>
              <a:t>)</a:t>
            </a:r>
            <a:endParaRPr dirty="0">
              <a:solidFill>
                <a:srgbClr val="3C9CD7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0980" y="5118726"/>
            <a:ext cx="18472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10) 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關於本書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7172" y="5485333"/>
            <a:ext cx="21501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11) 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在本書內搜索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7600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電子書功能概述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083" y="1225163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7915" y="1167099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7511" y="1696765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8883" y="2280381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7856" y="2778729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5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2827" y="3230214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6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93625" y="3717818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7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39161" y="1563720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8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89048" y="3229985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9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0122" y="3717589"/>
            <a:ext cx="395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10)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26486" y="4418705"/>
            <a:ext cx="395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11)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22435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987" y="934211"/>
            <a:ext cx="4788407" cy="4689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1901" y="1130237"/>
            <a:ext cx="4199158" cy="4100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54319" y="1004092"/>
            <a:ext cx="21344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HTML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全文可利用目錄直接連結至想閱讀的章節或文章內容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622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找到您所需要的內容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0056" y="1769663"/>
            <a:ext cx="2655907" cy="1960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3343" y="2668523"/>
            <a:ext cx="2962655" cy="2763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38319" y="2864534"/>
            <a:ext cx="2540512" cy="2173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8175" y="2456688"/>
            <a:ext cx="2074163" cy="4175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3247" y="2652676"/>
            <a:ext cx="1486027" cy="3589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1611" y="2795016"/>
            <a:ext cx="402335" cy="454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9516" y="2827466"/>
            <a:ext cx="304798" cy="3428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9519" y="2827468"/>
            <a:ext cx="304800" cy="342900"/>
          </a:xfrm>
          <a:custGeom>
            <a:avLst/>
            <a:gdLst/>
            <a:ahLst/>
            <a:cxnLst/>
            <a:rect l="l" t="t" r="r" b="b"/>
            <a:pathLst>
              <a:path w="304800" h="342900">
                <a:moveTo>
                  <a:pt x="152400" y="342900"/>
                </a:moveTo>
                <a:lnTo>
                  <a:pt x="152400" y="257175"/>
                </a:lnTo>
                <a:lnTo>
                  <a:pt x="0" y="257175"/>
                </a:lnTo>
                <a:lnTo>
                  <a:pt x="0" y="85725"/>
                </a:lnTo>
                <a:lnTo>
                  <a:pt x="152400" y="85725"/>
                </a:lnTo>
                <a:lnTo>
                  <a:pt x="152400" y="0"/>
                </a:lnTo>
                <a:lnTo>
                  <a:pt x="304800" y="171450"/>
                </a:lnTo>
                <a:lnTo>
                  <a:pt x="152400" y="342900"/>
                </a:lnTo>
                <a:close/>
              </a:path>
            </a:pathLst>
          </a:custGeom>
          <a:ln w="9525">
            <a:solidFill>
              <a:srgbClr val="5E8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6379" y="1750976"/>
            <a:ext cx="741680" cy="1728470"/>
          </a:xfrm>
          <a:custGeom>
            <a:avLst/>
            <a:gdLst/>
            <a:ahLst/>
            <a:cxnLst/>
            <a:rect l="l" t="t" r="r" b="b"/>
            <a:pathLst>
              <a:path w="741679" h="1728470">
                <a:moveTo>
                  <a:pt x="0" y="123532"/>
                </a:moveTo>
                <a:lnTo>
                  <a:pt x="9707" y="75448"/>
                </a:lnTo>
                <a:lnTo>
                  <a:pt x="36182" y="36182"/>
                </a:lnTo>
                <a:lnTo>
                  <a:pt x="75448" y="9707"/>
                </a:lnTo>
                <a:lnTo>
                  <a:pt x="123532" y="0"/>
                </a:lnTo>
                <a:lnTo>
                  <a:pt x="617639" y="0"/>
                </a:lnTo>
                <a:lnTo>
                  <a:pt x="665723" y="9707"/>
                </a:lnTo>
                <a:lnTo>
                  <a:pt x="704989" y="36182"/>
                </a:lnTo>
                <a:lnTo>
                  <a:pt x="731464" y="75448"/>
                </a:lnTo>
                <a:lnTo>
                  <a:pt x="741172" y="123532"/>
                </a:lnTo>
                <a:lnTo>
                  <a:pt x="741172" y="1604467"/>
                </a:lnTo>
                <a:lnTo>
                  <a:pt x="731464" y="1652551"/>
                </a:lnTo>
                <a:lnTo>
                  <a:pt x="704989" y="1691817"/>
                </a:lnTo>
                <a:lnTo>
                  <a:pt x="665723" y="1718292"/>
                </a:lnTo>
                <a:lnTo>
                  <a:pt x="617639" y="1728000"/>
                </a:lnTo>
                <a:lnTo>
                  <a:pt x="123532" y="1728000"/>
                </a:lnTo>
                <a:lnTo>
                  <a:pt x="75448" y="1718292"/>
                </a:lnTo>
                <a:lnTo>
                  <a:pt x="36182" y="1691817"/>
                </a:lnTo>
                <a:lnTo>
                  <a:pt x="9707" y="1652551"/>
                </a:lnTo>
                <a:lnTo>
                  <a:pt x="0" y="1604467"/>
                </a:lnTo>
                <a:lnTo>
                  <a:pt x="0" y="123532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3816" y="3445763"/>
            <a:ext cx="4791455" cy="341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9205" y="3641676"/>
            <a:ext cx="4203015" cy="3076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888" y="966215"/>
            <a:ext cx="5140450" cy="2930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125" y="1161966"/>
            <a:ext cx="4551699" cy="2341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81406" y="1150682"/>
            <a:ext cx="2446655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7715" indent="-342900">
              <a:spcBef>
                <a:spcPts val="124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本書介紹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marR="767715" indent="-342900">
              <a:spcBef>
                <a:spcPts val="124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關鍵字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marR="767715" indent="-342900">
              <a:spcBef>
                <a:spcPts val="124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編輯與作者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55600" marR="767715" indent="-342900">
              <a:spcBef>
                <a:spcPts val="1245"/>
              </a:spcBef>
              <a:buClr>
                <a:srgbClr val="486A7E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書目資訊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36130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電子書</a:t>
            </a:r>
            <a:r>
              <a:rPr lang="en-US" altLang="zh-TW" sz="2600" dirty="0" smtClean="0">
                <a:latin typeface="Calibri"/>
                <a:cs typeface="Calibri"/>
              </a:rPr>
              <a:t>—</a:t>
            </a:r>
            <a:r>
              <a:rPr lang="zh-TW" altLang="en-US" sz="2600" dirty="0" smtClean="0">
                <a:latin typeface="Calibri"/>
                <a:cs typeface="Calibri"/>
              </a:rPr>
              <a:t>關於本書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916" y="1861929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7702" y="3634722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617" y="4540206"/>
            <a:ext cx="297180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6207" y="3397078"/>
            <a:ext cx="485140" cy="400685"/>
          </a:xfrm>
          <a:custGeom>
            <a:avLst/>
            <a:gdLst/>
            <a:ahLst/>
            <a:cxnLst/>
            <a:rect l="l" t="t" r="r" b="b"/>
            <a:pathLst>
              <a:path w="485139" h="400685">
                <a:moveTo>
                  <a:pt x="484631" y="200240"/>
                </a:moveTo>
                <a:lnTo>
                  <a:pt x="0" y="200240"/>
                </a:lnTo>
                <a:lnTo>
                  <a:pt x="242315" y="400481"/>
                </a:lnTo>
                <a:lnTo>
                  <a:pt x="484631" y="200240"/>
                </a:lnTo>
                <a:close/>
              </a:path>
              <a:path w="485139" h="400685">
                <a:moveTo>
                  <a:pt x="363474" y="0"/>
                </a:moveTo>
                <a:lnTo>
                  <a:pt x="121157" y="0"/>
                </a:lnTo>
                <a:lnTo>
                  <a:pt x="121157" y="200240"/>
                </a:lnTo>
                <a:lnTo>
                  <a:pt x="363474" y="200240"/>
                </a:lnTo>
                <a:lnTo>
                  <a:pt x="363474" y="0"/>
                </a:lnTo>
                <a:close/>
              </a:path>
            </a:pathLst>
          </a:custGeom>
          <a:solidFill>
            <a:srgbClr val="628BA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" y="1095768"/>
            <a:ext cx="6541007" cy="4529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5317" y="1290933"/>
            <a:ext cx="5952863" cy="3940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66598" y="1260824"/>
            <a:ext cx="9093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1)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封面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6597" y="1693640"/>
            <a:ext cx="15702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2)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章節標題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6598" y="2126456"/>
            <a:ext cx="11074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3)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作者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6598" y="2559272"/>
            <a:ext cx="14014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4)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上線日期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6598" y="2992088"/>
            <a:ext cx="227166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5)	</a:t>
            </a:r>
            <a:r>
              <a:rPr lang="zh-TW" altLang="en-US" dirty="0">
                <a:solidFill>
                  <a:srgbClr val="3C9CD7"/>
                </a:solidFill>
                <a:cs typeface="Calibri"/>
              </a:rPr>
              <a:t>電子書評量數據</a:t>
            </a:r>
            <a:endParaRPr lang="zh-TW" altLang="en-US" dirty="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6598" y="3424904"/>
            <a:ext cx="11493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6)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摘要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6598" y="3857720"/>
            <a:ext cx="12776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7)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關鍵字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6598" y="4290536"/>
            <a:ext cx="20904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8)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章節</a:t>
            </a:r>
            <a:r>
              <a:rPr lang="en-US" altLang="zh-TW" sz="1800" dirty="0" smtClean="0">
                <a:solidFill>
                  <a:srgbClr val="3C9CD7"/>
                </a:solidFill>
                <a:latin typeface="Calibri"/>
                <a:cs typeface="Calibri"/>
              </a:rPr>
              <a:t>PDF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檔下載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6598" y="4723351"/>
            <a:ext cx="26498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9)	</a:t>
            </a:r>
            <a:r>
              <a:rPr dirty="0">
                <a:solidFill>
                  <a:srgbClr val="3C9CD7"/>
                </a:solidFill>
                <a:latin typeface="Calibri"/>
                <a:cs typeface="Calibri"/>
              </a:rPr>
              <a:t>PDF</a:t>
            </a:r>
            <a:r>
              <a:rPr lang="zh-TW" altLang="en-US" dirty="0">
                <a:solidFill>
                  <a:srgbClr val="3C9CD7"/>
                </a:solidFill>
                <a:latin typeface="Calibri"/>
                <a:cs typeface="Calibri"/>
              </a:rPr>
              <a:t>檔整本書下載</a:t>
            </a:r>
            <a:endParaRPr dirty="0">
              <a:solidFill>
                <a:srgbClr val="3C9CD7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66598" y="5156168"/>
            <a:ext cx="20904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10) 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引用此章節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66598" y="5588984"/>
            <a:ext cx="26587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11)  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章節導航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2070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圖書章節概述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106" y="1324089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0600" y="1406613"/>
            <a:ext cx="27940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5284" y="2243747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2935" y="2944863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6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86070" y="2198027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5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4777" y="4908537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8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4992" y="4301375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7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794" y="1295285"/>
            <a:ext cx="395605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2050"/>
              </a:lnSpc>
            </a:pP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(9)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3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10)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11)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3296411"/>
            <a:ext cx="4658867" cy="333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354" y="3491788"/>
            <a:ext cx="4071935" cy="2746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692" y="992124"/>
            <a:ext cx="4680191" cy="2694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086" y="1188189"/>
            <a:ext cx="4091490" cy="2105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3225" y="1421447"/>
            <a:ext cx="242697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45"/>
              </a:spcBef>
              <a:buClr>
                <a:srgbClr val="3C9CD7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dirty="0">
                <a:solidFill>
                  <a:srgbClr val="3C9CD7"/>
                </a:solidFill>
                <a:cs typeface="Calibri"/>
              </a:rPr>
              <a:t>參考文獻</a:t>
            </a:r>
            <a:endParaRPr lang="en-US" altLang="zh-TW" dirty="0">
              <a:solidFill>
                <a:srgbClr val="3C9CD7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45"/>
              </a:spcBef>
              <a:buClr>
                <a:srgbClr val="3C9CD7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dirty="0">
                <a:solidFill>
                  <a:srgbClr val="3C9CD7"/>
                </a:solidFill>
                <a:cs typeface="Calibri"/>
              </a:rPr>
              <a:t>著作權資訊</a:t>
            </a:r>
            <a:endParaRPr lang="en-US" altLang="zh-TW" dirty="0">
              <a:solidFill>
                <a:srgbClr val="3C9CD7"/>
              </a:solidFill>
              <a:cs typeface="Calibri"/>
            </a:endParaRPr>
          </a:p>
          <a:p>
            <a:pPr marL="355600" indent="-342900">
              <a:spcBef>
                <a:spcPts val="1245"/>
              </a:spcBef>
              <a:buClr>
                <a:srgbClr val="3C9CD7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dirty="0">
                <a:solidFill>
                  <a:srgbClr val="3C9CD7"/>
                </a:solidFill>
                <a:cs typeface="Calibri"/>
              </a:rPr>
              <a:t>關於本章節</a:t>
            </a:r>
            <a:endParaRPr dirty="0">
              <a:solidFill>
                <a:srgbClr val="3C9CD7"/>
              </a:solidFill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9563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/>
              <a:t>圖書章節</a:t>
            </a:r>
            <a:r>
              <a:rPr lang="zh-TW" altLang="en-US" sz="2600" dirty="0" smtClean="0"/>
              <a:t>概述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續</a:t>
            </a:r>
            <a:r>
              <a:rPr lang="en-US" altLang="zh-TW" sz="2600" dirty="0" smtClean="0"/>
              <a:t>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292" y="1229641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319" y="3533244"/>
            <a:ext cx="289560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44620" y="3207685"/>
            <a:ext cx="485140" cy="428625"/>
          </a:xfrm>
          <a:custGeom>
            <a:avLst/>
            <a:gdLst/>
            <a:ahLst/>
            <a:cxnLst/>
            <a:rect l="l" t="t" r="r" b="b"/>
            <a:pathLst>
              <a:path w="485139" h="428625">
                <a:moveTo>
                  <a:pt x="484631" y="214071"/>
                </a:moveTo>
                <a:lnTo>
                  <a:pt x="0" y="214071"/>
                </a:lnTo>
                <a:lnTo>
                  <a:pt x="242315" y="428142"/>
                </a:lnTo>
                <a:lnTo>
                  <a:pt x="484631" y="214071"/>
                </a:lnTo>
                <a:close/>
              </a:path>
              <a:path w="485139" h="428625">
                <a:moveTo>
                  <a:pt x="363474" y="0"/>
                </a:moveTo>
                <a:lnTo>
                  <a:pt x="121157" y="0"/>
                </a:lnTo>
                <a:lnTo>
                  <a:pt x="121157" y="214071"/>
                </a:lnTo>
                <a:lnTo>
                  <a:pt x="363474" y="214071"/>
                </a:lnTo>
                <a:lnTo>
                  <a:pt x="363474" y="0"/>
                </a:lnTo>
                <a:close/>
              </a:path>
            </a:pathLst>
          </a:custGeom>
          <a:solidFill>
            <a:srgbClr val="628BA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592" y="946403"/>
            <a:ext cx="5948170" cy="4002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321" y="1141958"/>
            <a:ext cx="5361252" cy="3413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01013" y="1127526"/>
            <a:ext cx="14897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1)	</a:t>
            </a:r>
            <a:r>
              <a:rPr lang="zh-TW" altLang="en-US" dirty="0">
                <a:solidFill>
                  <a:srgbClr val="3C9CD7"/>
                </a:solidFill>
                <a:latin typeface="Calibri"/>
                <a:cs typeface="Calibri"/>
              </a:rPr>
              <a:t>叢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書封面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1013" y="1560342"/>
            <a:ext cx="1344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2)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叢書題名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1013" y="1993158"/>
            <a:ext cx="24168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3)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連結到叢書卷期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1013" y="2425974"/>
            <a:ext cx="19208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3C9CD7"/>
                </a:solidFill>
                <a:latin typeface="Calibri"/>
                <a:cs typeface="Calibri"/>
              </a:rPr>
              <a:t>4)	</a:t>
            </a:r>
            <a:r>
              <a:rPr lang="zh-TW" altLang="en-US" sz="1800" dirty="0" smtClean="0">
                <a:solidFill>
                  <a:srgbClr val="3C9CD7"/>
                </a:solidFill>
                <a:latin typeface="Calibri"/>
                <a:cs typeface="Calibri"/>
              </a:rPr>
              <a:t>關於此叢書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8997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叢書或會議論文集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612" y="1177010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8560" y="1158494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4145" y="1590319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7262" y="2607589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8595B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58595B"/>
                </a:solidFill>
                <a:latin typeface="Calibri"/>
                <a:cs typeface="Calibri"/>
              </a:rPr>
              <a:t>4</a:t>
            </a:r>
            <a:r>
              <a:rPr sz="1800" dirty="0">
                <a:solidFill>
                  <a:srgbClr val="58595B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792" y="969264"/>
            <a:ext cx="5454395" cy="4780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384" y="1164767"/>
            <a:ext cx="4865315" cy="4191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0013" y="1164767"/>
            <a:ext cx="3408739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3835" indent="-342900">
              <a:spcBef>
                <a:spcPts val="1245"/>
              </a:spcBef>
              <a:buClr>
                <a:srgbClr val="3C9CD7"/>
              </a:buClr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pc="-5" dirty="0" smtClean="0">
                <a:solidFill>
                  <a:srgbClr val="58595B"/>
                </a:solidFill>
                <a:cs typeface="Calibri"/>
              </a:rPr>
              <a:t>可以瀏覽叢書的每一卷期</a:t>
            </a:r>
            <a:endParaRPr lang="en-US" altLang="zh-TW" spc="-5" dirty="0" smtClean="0">
              <a:solidFill>
                <a:srgbClr val="58595B"/>
              </a:solidFill>
              <a:cs typeface="Calibri"/>
            </a:endParaRPr>
          </a:p>
          <a:p>
            <a:pPr marL="355600" marR="203835" indent="-342900">
              <a:spcBef>
                <a:spcPts val="1245"/>
              </a:spcBef>
              <a:buClr>
                <a:srgbClr val="3C9CD7"/>
              </a:buClr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pc="-5" dirty="0" smtClean="0">
                <a:solidFill>
                  <a:srgbClr val="58595B"/>
                </a:solidFill>
                <a:cs typeface="Calibri"/>
              </a:rPr>
              <a:t>僅</a:t>
            </a:r>
            <a:r>
              <a:rPr lang="zh-TW" altLang="en-US" spc="-5" dirty="0">
                <a:solidFill>
                  <a:srgbClr val="58595B"/>
                </a:solidFill>
                <a:cs typeface="Calibri"/>
              </a:rPr>
              <a:t>在此叢書中</a:t>
            </a:r>
            <a:r>
              <a:rPr lang="zh-TW" altLang="en-US" spc="-5" dirty="0" smtClean="0">
                <a:solidFill>
                  <a:srgbClr val="58595B"/>
                </a:solidFill>
                <a:cs typeface="Calibri"/>
              </a:rPr>
              <a:t>尋找，</a:t>
            </a:r>
            <a:r>
              <a:rPr lang="zh-TW" altLang="en-US" sz="1800" spc="-5" dirty="0" smtClean="0">
                <a:solidFill>
                  <a:srgbClr val="58595B"/>
                </a:solidFill>
                <a:latin typeface="Calibri"/>
                <a:cs typeface="Calibri"/>
              </a:rPr>
              <a:t>可在最上方搜尋欄中輸入關鍵字</a:t>
            </a:r>
            <a:endParaRPr lang="en-US" altLang="zh-TW" sz="1800" spc="-5" dirty="0" smtClean="0">
              <a:solidFill>
                <a:srgbClr val="58595B"/>
              </a:solidFill>
              <a:latin typeface="Calibri"/>
              <a:cs typeface="Calibri"/>
            </a:endParaRPr>
          </a:p>
          <a:p>
            <a:pPr marL="355600" marR="203835" indent="-342900">
              <a:spcBef>
                <a:spcPts val="1245"/>
              </a:spcBef>
              <a:buClr>
                <a:srgbClr val="3C9CD7"/>
              </a:buClr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lang="zh-TW" altLang="en-US" spc="-5" dirty="0">
                <a:solidFill>
                  <a:srgbClr val="58595B"/>
                </a:solidFill>
                <a:cs typeface="Calibri"/>
              </a:rPr>
              <a:t>以上搜索結果都會跳轉到新頁面顯示</a:t>
            </a:r>
          </a:p>
          <a:p>
            <a:pPr marL="355600" marR="203835" indent="-342900">
              <a:spcBef>
                <a:spcPts val="1245"/>
              </a:spcBef>
              <a:buClr>
                <a:srgbClr val="3C9CD7"/>
              </a:buClr>
              <a:buFontTx/>
              <a:buAutoNum type="arabicParenR"/>
              <a:tabLst>
                <a:tab pos="354965" algn="l"/>
                <a:tab pos="355600" algn="l"/>
              </a:tabLst>
            </a:pPr>
            <a:endParaRPr lang="en-US" altLang="zh-TW" sz="1800" spc="-5" dirty="0" smtClean="0">
              <a:solidFill>
                <a:srgbClr val="58595B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68745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叢書卷期瀏覽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44794" y="1242397"/>
            <a:ext cx="2570480" cy="596900"/>
          </a:xfrm>
          <a:custGeom>
            <a:avLst/>
            <a:gdLst/>
            <a:ahLst/>
            <a:cxnLst/>
            <a:rect l="l" t="t" r="r" b="b"/>
            <a:pathLst>
              <a:path w="2570479" h="596900">
                <a:moveTo>
                  <a:pt x="0" y="99453"/>
                </a:moveTo>
                <a:lnTo>
                  <a:pt x="7815" y="60741"/>
                </a:lnTo>
                <a:lnTo>
                  <a:pt x="29129" y="29129"/>
                </a:lnTo>
                <a:lnTo>
                  <a:pt x="60741" y="7815"/>
                </a:lnTo>
                <a:lnTo>
                  <a:pt x="99453" y="0"/>
                </a:lnTo>
                <a:lnTo>
                  <a:pt x="2470543" y="0"/>
                </a:lnTo>
                <a:lnTo>
                  <a:pt x="2509257" y="7815"/>
                </a:lnTo>
                <a:lnTo>
                  <a:pt x="2540874" y="29129"/>
                </a:lnTo>
                <a:lnTo>
                  <a:pt x="2562192" y="60741"/>
                </a:lnTo>
                <a:lnTo>
                  <a:pt x="2570010" y="99453"/>
                </a:lnTo>
                <a:lnTo>
                  <a:pt x="2570010" y="497268"/>
                </a:lnTo>
                <a:lnTo>
                  <a:pt x="2562192" y="535980"/>
                </a:lnTo>
                <a:lnTo>
                  <a:pt x="2540874" y="567593"/>
                </a:lnTo>
                <a:lnTo>
                  <a:pt x="2509257" y="588906"/>
                </a:lnTo>
                <a:lnTo>
                  <a:pt x="2470543" y="596722"/>
                </a:lnTo>
                <a:lnTo>
                  <a:pt x="99453" y="596722"/>
                </a:lnTo>
                <a:lnTo>
                  <a:pt x="60741" y="588906"/>
                </a:lnTo>
                <a:lnTo>
                  <a:pt x="29129" y="567593"/>
                </a:lnTo>
                <a:lnTo>
                  <a:pt x="7815" y="535980"/>
                </a:lnTo>
                <a:lnTo>
                  <a:pt x="0" y="497268"/>
                </a:lnTo>
                <a:lnTo>
                  <a:pt x="0" y="99453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字版面配置區 3"/>
          <p:cNvSpPr>
            <a:spLocks noGrp="1"/>
          </p:cNvSpPr>
          <p:nvPr>
            <p:ph type="body" sz="quarter" idx="14"/>
          </p:nvPr>
        </p:nvSpPr>
        <p:spPr bwMode="auto">
          <a:xfrm>
            <a:off x="825500" y="1436688"/>
            <a:ext cx="8239125" cy="3268662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175072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讀者需要知道哪些書與他們的主題領域更相關。</a:t>
            </a:r>
          </a:p>
          <a:p>
            <a:pPr marL="285750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175072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相關性可通過以下不同維度的資料來衡量</a:t>
            </a:r>
            <a:r>
              <a:rPr lang="de-DE" altLang="zh-TW" dirty="0" smtClean="0">
                <a:solidFill>
                  <a:srgbClr val="175072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:</a:t>
            </a:r>
          </a:p>
          <a:p>
            <a:pPr marL="0" lvl="1" inden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</a:pPr>
            <a:r>
              <a:rPr lang="de-DE" altLang="zh-TW" dirty="0" smtClean="0">
                <a:solidFill>
                  <a:srgbClr val="175072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    </a:t>
            </a: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Usage/downloads </a:t>
            </a:r>
            <a:r>
              <a:rPr lang="zh-CN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（用量</a:t>
            </a:r>
            <a:r>
              <a:rPr lang="en-US" altLang="zh-CN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/</a:t>
            </a:r>
            <a:r>
              <a:rPr lang="zh-CN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下載）</a:t>
            </a:r>
            <a:endParaRPr lang="de-DE" altLang="zh-TW" dirty="0" smtClean="0">
              <a:solidFill>
                <a:srgbClr val="A41224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</a:pP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zh-TW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Citations</a:t>
            </a:r>
            <a:r>
              <a:rPr lang="zh-CN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（引用）</a:t>
            </a:r>
            <a:endParaRPr lang="de-DE" altLang="zh-TW" dirty="0" smtClean="0">
              <a:solidFill>
                <a:srgbClr val="A41224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</a:pP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zh-TW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Social </a:t>
            </a: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media mentions </a:t>
            </a:r>
            <a:r>
              <a:rPr lang="zh-CN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（社交媒體提及）</a:t>
            </a:r>
            <a:endParaRPr lang="de-DE" altLang="zh-TW" dirty="0" smtClean="0">
              <a:solidFill>
                <a:srgbClr val="A41224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</a:pP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zh-TW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Other </a:t>
            </a:r>
            <a:r>
              <a:rPr lang="de-DE" altLang="zh-TW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data-sets </a:t>
            </a:r>
            <a:r>
              <a:rPr lang="zh-CN" altLang="en-US" dirty="0" smtClean="0">
                <a:solidFill>
                  <a:srgbClr val="A41224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（其他資料來源）</a:t>
            </a:r>
            <a:endParaRPr lang="de-DE" altLang="zh-TW" dirty="0" smtClean="0">
              <a:solidFill>
                <a:srgbClr val="A41224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175072"/>
                </a:solidFill>
                <a:latin typeface="SimSun" pitchFamily="2" charset="-122"/>
                <a:ea typeface="SimSun" pitchFamily="2" charset="-122"/>
                <a:cs typeface="ヒラギノ角ゴ Pro W3"/>
              </a:rPr>
              <a:t>作者希望得知他們的書是否獲得了成功。</a:t>
            </a:r>
            <a:endParaRPr lang="de-DE" altLang="zh-TW" dirty="0" smtClean="0">
              <a:solidFill>
                <a:srgbClr val="175072"/>
              </a:solidFill>
              <a:latin typeface="SimSun" pitchFamily="2" charset="-122"/>
              <a:ea typeface="SimSun" pitchFamily="2" charset="-122"/>
              <a:cs typeface="ヒラギノ角ゴ Pro W3"/>
            </a:endParaRPr>
          </a:p>
          <a:p>
            <a:pPr marL="285750" indent="-285750"/>
            <a:endParaRPr lang="zh-TW" altLang="en-US" dirty="0" smtClean="0">
              <a:ea typeface="新細明體" pitchFamily="18" charset="-120"/>
              <a:cs typeface="ヒラギノ角ゴ Pro W3"/>
            </a:endParaRPr>
          </a:p>
        </p:txBody>
      </p:sp>
      <p:sp>
        <p:nvSpPr>
          <p:cNvPr id="81923" name="標題 1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5" cy="400110"/>
          </a:xfrm>
        </p:spPr>
        <p:txBody>
          <a:bodyPr/>
          <a:lstStyle/>
          <a:p>
            <a:pPr marL="12700"/>
            <a:r>
              <a:rPr lang="zh-CN" altLang="en-US" sz="2600" dirty="0"/>
              <a:t>研究人員為何要評價圖書？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7274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文字版面配置區 1"/>
          <p:cNvSpPr>
            <a:spLocks noGrp="1"/>
          </p:cNvSpPr>
          <p:nvPr>
            <p:ph type="body" sz="quarter" idx="14"/>
          </p:nvPr>
        </p:nvSpPr>
        <p:spPr bwMode="auto">
          <a:xfrm>
            <a:off x="542925" y="1436688"/>
            <a:ext cx="8521700" cy="150810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l"/>
            </a:pPr>
            <a:r>
              <a:rPr lang="de-DE" altLang="zh-TW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Bookmetrix </a:t>
            </a:r>
            <a:r>
              <a:rPr lang="zh-CN" altLang="en-US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還</a:t>
            </a:r>
            <a:r>
              <a:rPr lang="de-DE" altLang="zh-TW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Bookmetrix</a:t>
            </a:r>
            <a:r>
              <a:rPr lang="zh-CN" altLang="en-US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的收集了所有</a:t>
            </a:r>
            <a:r>
              <a:rPr lang="en-US" altLang="zh-CN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Springer Nature</a:t>
            </a:r>
            <a:r>
              <a:rPr lang="zh-CN" altLang="en-US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出版的圖書。</a:t>
            </a:r>
            <a:endParaRPr lang="en-US" altLang="zh-CN" sz="2000" kern="1200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絕大部分圖書章節都提供了</a:t>
            </a:r>
            <a:r>
              <a:rPr lang="en-US" altLang="zh-CN" sz="2000" kern="1200" dirty="0" err="1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Bookmetrix</a:t>
            </a:r>
            <a:r>
              <a:rPr lang="zh-CN" altLang="en-US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信息，</a:t>
            </a:r>
            <a:r>
              <a:rPr lang="de-DE" altLang="zh-TW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– </a:t>
            </a:r>
            <a:r>
              <a:rPr lang="zh-CN" altLang="en-US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為作者提供額外的洞察</a:t>
            </a:r>
            <a:r>
              <a:rPr lang="de-DE" altLang="zh-TW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.</a:t>
            </a:r>
          </a:p>
          <a:p>
            <a:endParaRPr lang="de-DE" altLang="zh-TW" sz="2000" kern="1200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r>
              <a:rPr lang="de-DE" altLang="zh-TW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Bookmetrix </a:t>
            </a:r>
            <a:r>
              <a:rPr lang="zh-CN" altLang="en-US" sz="2000" kern="1200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還可比較圖書的表現如何。</a:t>
            </a:r>
            <a:endParaRPr lang="en-US" altLang="zh-CN" sz="2000" kern="1200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0" indent="0"/>
            <a:endParaRPr lang="zh-TW" altLang="en-US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82947" name="標題 2"/>
          <p:cNvSpPr>
            <a:spLocks noGrp="1"/>
          </p:cNvSpPr>
          <p:nvPr>
            <p:ph type="title"/>
          </p:nvPr>
        </p:nvSpPr>
        <p:spPr>
          <a:xfrm>
            <a:off x="788988" y="525463"/>
            <a:ext cx="8239125" cy="400110"/>
          </a:xfrm>
        </p:spPr>
        <p:txBody>
          <a:bodyPr/>
          <a:lstStyle/>
          <a:p>
            <a:r>
              <a:rPr lang="de-DE" altLang="zh-TW" sz="2600" dirty="0"/>
              <a:t>Bookmetrix: </a:t>
            </a:r>
            <a:r>
              <a:rPr lang="zh-CN" altLang="en-US" sz="2600" dirty="0"/>
              <a:t>提供細分到圖書級別的資訊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34345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450" y="0"/>
            <a:ext cx="9353550" cy="5948680"/>
          </a:xfrm>
          <a:custGeom>
            <a:avLst/>
            <a:gdLst/>
            <a:ahLst/>
            <a:cxnLst/>
            <a:rect l="l" t="t" r="r" b="b"/>
            <a:pathLst>
              <a:path w="9353550" h="5948680">
                <a:moveTo>
                  <a:pt x="0" y="0"/>
                </a:moveTo>
                <a:lnTo>
                  <a:pt x="0" y="5311811"/>
                </a:lnTo>
                <a:lnTo>
                  <a:pt x="2219" y="5345727"/>
                </a:lnTo>
                <a:lnTo>
                  <a:pt x="7239" y="5384452"/>
                </a:lnTo>
                <a:lnTo>
                  <a:pt x="15187" y="5426970"/>
                </a:lnTo>
                <a:lnTo>
                  <a:pt x="26191" y="5472265"/>
                </a:lnTo>
                <a:lnTo>
                  <a:pt x="40382" y="5519320"/>
                </a:lnTo>
                <a:lnTo>
                  <a:pt x="57886" y="5567120"/>
                </a:lnTo>
                <a:lnTo>
                  <a:pt x="78834" y="5614649"/>
                </a:lnTo>
                <a:lnTo>
                  <a:pt x="103352" y="5660889"/>
                </a:lnTo>
                <a:lnTo>
                  <a:pt x="131570" y="5704826"/>
                </a:lnTo>
                <a:lnTo>
                  <a:pt x="163615" y="5745443"/>
                </a:lnTo>
                <a:lnTo>
                  <a:pt x="199618" y="5781724"/>
                </a:lnTo>
                <a:lnTo>
                  <a:pt x="249398" y="5823712"/>
                </a:lnTo>
                <a:lnTo>
                  <a:pt x="296654" y="5857477"/>
                </a:lnTo>
                <a:lnTo>
                  <a:pt x="341534" y="5884024"/>
                </a:lnTo>
                <a:lnTo>
                  <a:pt x="384186" y="5904358"/>
                </a:lnTo>
                <a:lnTo>
                  <a:pt x="424758" y="5919483"/>
                </a:lnTo>
                <a:lnTo>
                  <a:pt x="463399" y="5930403"/>
                </a:lnTo>
                <a:lnTo>
                  <a:pt x="535482" y="5943649"/>
                </a:lnTo>
                <a:lnTo>
                  <a:pt x="590008" y="5948399"/>
                </a:lnTo>
                <a:lnTo>
                  <a:pt x="644684" y="5945833"/>
                </a:lnTo>
                <a:lnTo>
                  <a:pt x="695863" y="5939305"/>
                </a:lnTo>
                <a:lnTo>
                  <a:pt x="739893" y="5932168"/>
                </a:lnTo>
                <a:lnTo>
                  <a:pt x="773125" y="5927774"/>
                </a:lnTo>
                <a:lnTo>
                  <a:pt x="9353550" y="3492523"/>
                </a:lnTo>
              </a:path>
            </a:pathLst>
          </a:custGeom>
          <a:ln w="19049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152" y="4572000"/>
            <a:ext cx="3170057" cy="305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2801" y="456882"/>
            <a:ext cx="215074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8FAEC1"/>
                </a:solidFill>
                <a:latin typeface="Calibri"/>
                <a:cs typeface="Calibri"/>
              </a:rPr>
              <a:t>Que</a:t>
            </a:r>
            <a:r>
              <a:rPr sz="3600" b="1" spc="-35" dirty="0">
                <a:solidFill>
                  <a:srgbClr val="8FAEC1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8FAEC1"/>
                </a:solidFill>
                <a:latin typeface="Calibri"/>
                <a:cs typeface="Calibri"/>
              </a:rPr>
              <a:t>ti</a:t>
            </a:r>
            <a:r>
              <a:rPr sz="3600" b="1" spc="-5" dirty="0">
                <a:solidFill>
                  <a:srgbClr val="8FAEC1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8FAEC1"/>
                </a:solidFill>
                <a:latin typeface="Calibri"/>
                <a:cs typeface="Calibri"/>
              </a:rPr>
              <a:t>ns?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00" y="1421447"/>
            <a:ext cx="47529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58595B"/>
                </a:solidFill>
                <a:latin typeface="Calibri"/>
                <a:cs typeface="Calibri"/>
              </a:rPr>
              <a:t>Visit </a:t>
            </a:r>
            <a:r>
              <a:rPr sz="1800" b="1" spc="-15" dirty="0">
                <a:solidFill>
                  <a:srgbClr val="58595B"/>
                </a:solidFill>
                <a:latin typeface="Calibri"/>
                <a:cs typeface="Calibri"/>
              </a:rPr>
              <a:t>springer.com/librarians </a:t>
            </a:r>
            <a:r>
              <a:rPr sz="1800" b="1" spc="-10" dirty="0">
                <a:solidFill>
                  <a:srgbClr val="58595B"/>
                </a:solidFill>
                <a:latin typeface="Calibri"/>
                <a:cs typeface="Calibri"/>
              </a:rPr>
              <a:t>for more</a:t>
            </a:r>
            <a:r>
              <a:rPr sz="1800" b="1" spc="-5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95B"/>
                </a:solidFill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22435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68527" y="4901420"/>
            <a:ext cx="192214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網路回應設計讓所有移動設備具有最佳視覺效果</a:t>
            </a:r>
            <a:endParaRPr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5892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/>
              <a:t>平臺對應各種移動載具、智慧手機</a:t>
            </a:r>
            <a:endParaRPr sz="2600" dirty="0"/>
          </a:p>
        </p:txBody>
      </p:sp>
      <p:sp>
        <p:nvSpPr>
          <p:cNvPr id="6" name="object 6"/>
          <p:cNvSpPr txBox="1"/>
          <p:nvPr/>
        </p:nvSpPr>
        <p:spPr>
          <a:xfrm>
            <a:off x="998565" y="3166871"/>
            <a:ext cx="5241290" cy="81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3504">
              <a:lnSpc>
                <a:spcPct val="100000"/>
              </a:lnSpc>
            </a:pPr>
            <a:r>
              <a:rPr sz="1600" b="1" spc="-5" dirty="0">
                <a:solidFill>
                  <a:srgbClr val="58595B"/>
                </a:solidFill>
                <a:latin typeface="Calibri"/>
                <a:cs typeface="Calibri"/>
              </a:rPr>
              <a:t>Phone -</a:t>
            </a:r>
            <a:r>
              <a:rPr sz="1600" b="1" spc="-4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8595B"/>
                </a:solidFill>
                <a:latin typeface="Calibri"/>
                <a:cs typeface="Calibri"/>
              </a:rPr>
              <a:t>vertical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58595B"/>
                </a:solidFill>
                <a:latin typeface="Calibri"/>
                <a:cs typeface="Calibri"/>
              </a:rPr>
              <a:t>Tablet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422" y="1161842"/>
            <a:ext cx="552450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66210" algn="l"/>
              </a:tabLst>
            </a:pPr>
            <a:r>
              <a:rPr sz="2400" b="1" spc="-15" baseline="1736" dirty="0">
                <a:solidFill>
                  <a:srgbClr val="58595B"/>
                </a:solidFill>
                <a:latin typeface="Calibri"/>
                <a:cs typeface="Calibri"/>
              </a:rPr>
              <a:t>Desktop	</a:t>
            </a:r>
            <a:r>
              <a:rPr sz="1600" b="1" spc="-5" dirty="0">
                <a:solidFill>
                  <a:srgbClr val="58595B"/>
                </a:solidFill>
                <a:latin typeface="Calibri"/>
                <a:cs typeface="Calibri"/>
              </a:rPr>
              <a:t>Phone -</a:t>
            </a:r>
            <a:r>
              <a:rPr sz="1600" b="1" spc="-5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8595B"/>
                </a:solidFill>
                <a:latin typeface="Calibri"/>
                <a:cs typeface="Calibri"/>
              </a:rPr>
              <a:t>horizontal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3044" y="1257300"/>
            <a:ext cx="4067554" cy="2424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7735" y="1452473"/>
            <a:ext cx="3480117" cy="1836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6299" y="1219200"/>
            <a:ext cx="2891027" cy="1883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1033" y="1414856"/>
            <a:ext cx="2303966" cy="1295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4879" y="3240036"/>
            <a:ext cx="1792223" cy="2727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825" y="3434872"/>
            <a:ext cx="1203653" cy="2140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483" y="3787139"/>
            <a:ext cx="3043427" cy="2967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9695" y="3982859"/>
            <a:ext cx="2454825" cy="23784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22435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368" y="928116"/>
            <a:ext cx="6406895" cy="5724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658" y="1123215"/>
            <a:ext cx="5818044" cy="5136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44723" y="1069409"/>
            <a:ext cx="2580277" cy="171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首頁分成三個部分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en-US" altLang="zh-CN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1) </a:t>
            </a: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搜索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功能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2) 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瀏</a:t>
            </a: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覽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功能</a:t>
            </a:r>
            <a:endParaRPr lang="en-US" altLang="zh-CN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en-US" altLang="zh-TW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3) 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根據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您的個人資料提供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的        相關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內容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26924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z="2600" dirty="0" err="1" smtClean="0">
                <a:latin typeface="Calibri"/>
                <a:cs typeface="Calibri"/>
              </a:rPr>
              <a:t>SpringerLink</a:t>
            </a:r>
            <a:r>
              <a:rPr lang="zh-TW" altLang="en-US" sz="2600" dirty="0" smtClean="0">
                <a:latin typeface="Calibri"/>
                <a:cs typeface="Calibri"/>
              </a:rPr>
              <a:t>首頁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663" y="1507774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628BA3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628BA3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628BA3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725" y="2167056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628BA3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628BA3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628BA3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14604" y="2083234"/>
            <a:ext cx="3966845" cy="3909060"/>
          </a:xfrm>
          <a:custGeom>
            <a:avLst/>
            <a:gdLst/>
            <a:ahLst/>
            <a:cxnLst/>
            <a:rect l="l" t="t" r="r" b="b"/>
            <a:pathLst>
              <a:path w="3966845" h="3909060">
                <a:moveTo>
                  <a:pt x="0" y="651459"/>
                </a:moveTo>
                <a:lnTo>
                  <a:pt x="1786" y="602840"/>
                </a:lnTo>
                <a:lnTo>
                  <a:pt x="7063" y="555191"/>
                </a:lnTo>
                <a:lnTo>
                  <a:pt x="15703" y="508639"/>
                </a:lnTo>
                <a:lnTo>
                  <a:pt x="27582" y="463309"/>
                </a:lnTo>
                <a:lnTo>
                  <a:pt x="42572" y="419327"/>
                </a:lnTo>
                <a:lnTo>
                  <a:pt x="60548" y="376820"/>
                </a:lnTo>
                <a:lnTo>
                  <a:pt x="81384" y="335913"/>
                </a:lnTo>
                <a:lnTo>
                  <a:pt x="104954" y="296732"/>
                </a:lnTo>
                <a:lnTo>
                  <a:pt x="131132" y="259404"/>
                </a:lnTo>
                <a:lnTo>
                  <a:pt x="159791" y="224054"/>
                </a:lnTo>
                <a:lnTo>
                  <a:pt x="190807" y="190807"/>
                </a:lnTo>
                <a:lnTo>
                  <a:pt x="224054" y="159791"/>
                </a:lnTo>
                <a:lnTo>
                  <a:pt x="259404" y="131132"/>
                </a:lnTo>
                <a:lnTo>
                  <a:pt x="296732" y="104954"/>
                </a:lnTo>
                <a:lnTo>
                  <a:pt x="335913" y="81384"/>
                </a:lnTo>
                <a:lnTo>
                  <a:pt x="376820" y="60548"/>
                </a:lnTo>
                <a:lnTo>
                  <a:pt x="419327" y="42572"/>
                </a:lnTo>
                <a:lnTo>
                  <a:pt x="463309" y="27582"/>
                </a:lnTo>
                <a:lnTo>
                  <a:pt x="508639" y="15703"/>
                </a:lnTo>
                <a:lnTo>
                  <a:pt x="555191" y="7063"/>
                </a:lnTo>
                <a:lnTo>
                  <a:pt x="602840" y="1786"/>
                </a:lnTo>
                <a:lnTo>
                  <a:pt x="651459" y="0"/>
                </a:lnTo>
                <a:lnTo>
                  <a:pt x="3315296" y="0"/>
                </a:lnTo>
                <a:lnTo>
                  <a:pt x="3363916" y="1786"/>
                </a:lnTo>
                <a:lnTo>
                  <a:pt x="3411565" y="7063"/>
                </a:lnTo>
                <a:lnTo>
                  <a:pt x="3458117" y="15703"/>
                </a:lnTo>
                <a:lnTo>
                  <a:pt x="3503448" y="27582"/>
                </a:lnTo>
                <a:lnTo>
                  <a:pt x="3547430" y="42572"/>
                </a:lnTo>
                <a:lnTo>
                  <a:pt x="3589937" y="60548"/>
                </a:lnTo>
                <a:lnTo>
                  <a:pt x="3630845" y="81384"/>
                </a:lnTo>
                <a:lnTo>
                  <a:pt x="3670027" y="104954"/>
                </a:lnTo>
                <a:lnTo>
                  <a:pt x="3707356" y="131132"/>
                </a:lnTo>
                <a:lnTo>
                  <a:pt x="3742707" y="159791"/>
                </a:lnTo>
                <a:lnTo>
                  <a:pt x="3775954" y="190807"/>
                </a:lnTo>
                <a:lnTo>
                  <a:pt x="3806971" y="224054"/>
                </a:lnTo>
                <a:lnTo>
                  <a:pt x="3835632" y="259404"/>
                </a:lnTo>
                <a:lnTo>
                  <a:pt x="3861810" y="296732"/>
                </a:lnTo>
                <a:lnTo>
                  <a:pt x="3885381" y="335913"/>
                </a:lnTo>
                <a:lnTo>
                  <a:pt x="3906218" y="376820"/>
                </a:lnTo>
                <a:lnTo>
                  <a:pt x="3924194" y="419327"/>
                </a:lnTo>
                <a:lnTo>
                  <a:pt x="3939185" y="463309"/>
                </a:lnTo>
                <a:lnTo>
                  <a:pt x="3951064" y="508639"/>
                </a:lnTo>
                <a:lnTo>
                  <a:pt x="3959705" y="555191"/>
                </a:lnTo>
                <a:lnTo>
                  <a:pt x="3964981" y="602840"/>
                </a:lnTo>
                <a:lnTo>
                  <a:pt x="3966768" y="651459"/>
                </a:lnTo>
                <a:lnTo>
                  <a:pt x="3966768" y="3257232"/>
                </a:lnTo>
                <a:lnTo>
                  <a:pt x="3964981" y="3305851"/>
                </a:lnTo>
                <a:lnTo>
                  <a:pt x="3959705" y="3353500"/>
                </a:lnTo>
                <a:lnTo>
                  <a:pt x="3951064" y="3400052"/>
                </a:lnTo>
                <a:lnTo>
                  <a:pt x="3939185" y="3445382"/>
                </a:lnTo>
                <a:lnTo>
                  <a:pt x="3924194" y="3489364"/>
                </a:lnTo>
                <a:lnTo>
                  <a:pt x="3906218" y="3531871"/>
                </a:lnTo>
                <a:lnTo>
                  <a:pt x="3885381" y="3572778"/>
                </a:lnTo>
                <a:lnTo>
                  <a:pt x="3861810" y="3611958"/>
                </a:lnTo>
                <a:lnTo>
                  <a:pt x="3835632" y="3649287"/>
                </a:lnTo>
                <a:lnTo>
                  <a:pt x="3806971" y="3684637"/>
                </a:lnTo>
                <a:lnTo>
                  <a:pt x="3775954" y="3717883"/>
                </a:lnTo>
                <a:lnTo>
                  <a:pt x="3742707" y="3748899"/>
                </a:lnTo>
                <a:lnTo>
                  <a:pt x="3707356" y="3777559"/>
                </a:lnTo>
                <a:lnTo>
                  <a:pt x="3670027" y="3803737"/>
                </a:lnTo>
                <a:lnTo>
                  <a:pt x="3630845" y="3827307"/>
                </a:lnTo>
                <a:lnTo>
                  <a:pt x="3589937" y="3848143"/>
                </a:lnTo>
                <a:lnTo>
                  <a:pt x="3547430" y="3866119"/>
                </a:lnTo>
                <a:lnTo>
                  <a:pt x="3503448" y="3881109"/>
                </a:lnTo>
                <a:lnTo>
                  <a:pt x="3458117" y="3892987"/>
                </a:lnTo>
                <a:lnTo>
                  <a:pt x="3411565" y="3901628"/>
                </a:lnTo>
                <a:lnTo>
                  <a:pt x="3363916" y="3906904"/>
                </a:lnTo>
                <a:lnTo>
                  <a:pt x="3315296" y="3908691"/>
                </a:lnTo>
                <a:lnTo>
                  <a:pt x="651459" y="3908691"/>
                </a:lnTo>
                <a:lnTo>
                  <a:pt x="602840" y="3906904"/>
                </a:lnTo>
                <a:lnTo>
                  <a:pt x="555191" y="3901628"/>
                </a:lnTo>
                <a:lnTo>
                  <a:pt x="508639" y="3892987"/>
                </a:lnTo>
                <a:lnTo>
                  <a:pt x="463309" y="3881109"/>
                </a:lnTo>
                <a:lnTo>
                  <a:pt x="419327" y="3866119"/>
                </a:lnTo>
                <a:lnTo>
                  <a:pt x="376820" y="3848143"/>
                </a:lnTo>
                <a:lnTo>
                  <a:pt x="335913" y="3827307"/>
                </a:lnTo>
                <a:lnTo>
                  <a:pt x="296732" y="3803737"/>
                </a:lnTo>
                <a:lnTo>
                  <a:pt x="259404" y="3777559"/>
                </a:lnTo>
                <a:lnTo>
                  <a:pt x="224054" y="3748899"/>
                </a:lnTo>
                <a:lnTo>
                  <a:pt x="190807" y="3717883"/>
                </a:lnTo>
                <a:lnTo>
                  <a:pt x="159791" y="3684637"/>
                </a:lnTo>
                <a:lnTo>
                  <a:pt x="131132" y="3649287"/>
                </a:lnTo>
                <a:lnTo>
                  <a:pt x="104954" y="3611958"/>
                </a:lnTo>
                <a:lnTo>
                  <a:pt x="81384" y="3572778"/>
                </a:lnTo>
                <a:lnTo>
                  <a:pt x="60548" y="3531871"/>
                </a:lnTo>
                <a:lnTo>
                  <a:pt x="42572" y="3489364"/>
                </a:lnTo>
                <a:lnTo>
                  <a:pt x="27582" y="3445382"/>
                </a:lnTo>
                <a:lnTo>
                  <a:pt x="15703" y="3400052"/>
                </a:lnTo>
                <a:lnTo>
                  <a:pt x="7063" y="3353500"/>
                </a:lnTo>
                <a:lnTo>
                  <a:pt x="1786" y="3305851"/>
                </a:lnTo>
                <a:lnTo>
                  <a:pt x="0" y="3257232"/>
                </a:lnTo>
                <a:lnTo>
                  <a:pt x="0" y="651459"/>
                </a:lnTo>
                <a:close/>
              </a:path>
            </a:pathLst>
          </a:custGeom>
          <a:ln w="38099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75176" y="2044495"/>
            <a:ext cx="279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628BA3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628BA3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628BA3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3523" y="1525516"/>
            <a:ext cx="3190875" cy="290195"/>
          </a:xfrm>
          <a:custGeom>
            <a:avLst/>
            <a:gdLst/>
            <a:ahLst/>
            <a:cxnLst/>
            <a:rect l="l" t="t" r="r" b="b"/>
            <a:pathLst>
              <a:path w="3190875" h="290194">
                <a:moveTo>
                  <a:pt x="0" y="48310"/>
                </a:moveTo>
                <a:lnTo>
                  <a:pt x="3796" y="29505"/>
                </a:lnTo>
                <a:lnTo>
                  <a:pt x="14149" y="14149"/>
                </a:lnTo>
                <a:lnTo>
                  <a:pt x="29505" y="3796"/>
                </a:lnTo>
                <a:lnTo>
                  <a:pt x="48310" y="0"/>
                </a:lnTo>
                <a:lnTo>
                  <a:pt x="3142462" y="0"/>
                </a:lnTo>
                <a:lnTo>
                  <a:pt x="3161267" y="3796"/>
                </a:lnTo>
                <a:lnTo>
                  <a:pt x="3176624" y="14149"/>
                </a:lnTo>
                <a:lnTo>
                  <a:pt x="3186977" y="29505"/>
                </a:lnTo>
                <a:lnTo>
                  <a:pt x="3190773" y="48310"/>
                </a:lnTo>
                <a:lnTo>
                  <a:pt x="3190773" y="241553"/>
                </a:lnTo>
                <a:lnTo>
                  <a:pt x="3186977" y="260351"/>
                </a:lnTo>
                <a:lnTo>
                  <a:pt x="3176624" y="275704"/>
                </a:lnTo>
                <a:lnTo>
                  <a:pt x="3161267" y="286055"/>
                </a:lnTo>
                <a:lnTo>
                  <a:pt x="3142462" y="289852"/>
                </a:lnTo>
                <a:lnTo>
                  <a:pt x="48310" y="289852"/>
                </a:lnTo>
                <a:lnTo>
                  <a:pt x="29505" y="286055"/>
                </a:lnTo>
                <a:lnTo>
                  <a:pt x="14149" y="275704"/>
                </a:lnTo>
                <a:lnTo>
                  <a:pt x="3796" y="260351"/>
                </a:lnTo>
                <a:lnTo>
                  <a:pt x="0" y="241553"/>
                </a:lnTo>
                <a:lnTo>
                  <a:pt x="0" y="48310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210" y="2240760"/>
            <a:ext cx="1442720" cy="3987800"/>
          </a:xfrm>
          <a:custGeom>
            <a:avLst/>
            <a:gdLst/>
            <a:ahLst/>
            <a:cxnLst/>
            <a:rect l="l" t="t" r="r" b="b"/>
            <a:pathLst>
              <a:path w="1442720" h="3987800">
                <a:moveTo>
                  <a:pt x="0" y="240423"/>
                </a:moveTo>
                <a:lnTo>
                  <a:pt x="4884" y="191971"/>
                </a:lnTo>
                <a:lnTo>
                  <a:pt x="18894" y="146841"/>
                </a:lnTo>
                <a:lnTo>
                  <a:pt x="41061" y="106002"/>
                </a:lnTo>
                <a:lnTo>
                  <a:pt x="70419" y="70419"/>
                </a:lnTo>
                <a:lnTo>
                  <a:pt x="106002" y="41061"/>
                </a:lnTo>
                <a:lnTo>
                  <a:pt x="146841" y="18894"/>
                </a:lnTo>
                <a:lnTo>
                  <a:pt x="191971" y="4884"/>
                </a:lnTo>
                <a:lnTo>
                  <a:pt x="240423" y="0"/>
                </a:lnTo>
                <a:lnTo>
                  <a:pt x="1202067" y="0"/>
                </a:lnTo>
                <a:lnTo>
                  <a:pt x="1250524" y="4884"/>
                </a:lnTo>
                <a:lnTo>
                  <a:pt x="1295655" y="18894"/>
                </a:lnTo>
                <a:lnTo>
                  <a:pt x="1336494" y="41061"/>
                </a:lnTo>
                <a:lnTo>
                  <a:pt x="1372076" y="70419"/>
                </a:lnTo>
                <a:lnTo>
                  <a:pt x="1401433" y="106002"/>
                </a:lnTo>
                <a:lnTo>
                  <a:pt x="1423598" y="146841"/>
                </a:lnTo>
                <a:lnTo>
                  <a:pt x="1437607" y="191971"/>
                </a:lnTo>
                <a:lnTo>
                  <a:pt x="1442491" y="240423"/>
                </a:lnTo>
                <a:lnTo>
                  <a:pt x="1442491" y="3746842"/>
                </a:lnTo>
                <a:lnTo>
                  <a:pt x="1437607" y="3795299"/>
                </a:lnTo>
                <a:lnTo>
                  <a:pt x="1423598" y="3840430"/>
                </a:lnTo>
                <a:lnTo>
                  <a:pt x="1401433" y="3881269"/>
                </a:lnTo>
                <a:lnTo>
                  <a:pt x="1372076" y="3916851"/>
                </a:lnTo>
                <a:lnTo>
                  <a:pt x="1336494" y="3946208"/>
                </a:lnTo>
                <a:lnTo>
                  <a:pt x="1295655" y="3968374"/>
                </a:lnTo>
                <a:lnTo>
                  <a:pt x="1250524" y="3982382"/>
                </a:lnTo>
                <a:lnTo>
                  <a:pt x="1202067" y="3987266"/>
                </a:lnTo>
                <a:lnTo>
                  <a:pt x="240423" y="3987266"/>
                </a:lnTo>
                <a:lnTo>
                  <a:pt x="191971" y="3982382"/>
                </a:lnTo>
                <a:lnTo>
                  <a:pt x="146841" y="3968374"/>
                </a:lnTo>
                <a:lnTo>
                  <a:pt x="106002" y="3946208"/>
                </a:lnTo>
                <a:lnTo>
                  <a:pt x="70419" y="3916851"/>
                </a:lnTo>
                <a:lnTo>
                  <a:pt x="41061" y="3881269"/>
                </a:lnTo>
                <a:lnTo>
                  <a:pt x="18894" y="3840430"/>
                </a:lnTo>
                <a:lnTo>
                  <a:pt x="4884" y="3795299"/>
                </a:lnTo>
                <a:lnTo>
                  <a:pt x="0" y="3746842"/>
                </a:lnTo>
                <a:lnTo>
                  <a:pt x="0" y="240423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22435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2800" y="1098721"/>
            <a:ext cx="7773034" cy="265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當用戶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在可識別的</a:t>
            </a: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IP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範圍內登入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時</a:t>
            </a:r>
            <a:r>
              <a:rPr lang="en-US" altLang="zh-CN" dirty="0" smtClean="0">
                <a:latin typeface="Calibri" pitchFamily="34" charset="0"/>
                <a:ea typeface="SimSun" pitchFamily="2" charset="-122"/>
                <a:cs typeface="Calibri" pitchFamily="34" charset="0"/>
                <a:hlinkClick r:id="rId3"/>
              </a:rPr>
              <a:t>ht</a:t>
            </a:r>
            <a:r>
              <a:rPr lang="en-US" altLang="zh-TW" dirty="0" smtClean="0">
                <a:latin typeface="Calibri" pitchFamily="34" charset="0"/>
                <a:ea typeface="SimSun" pitchFamily="2" charset="-122"/>
                <a:cs typeface="Calibri" pitchFamily="34" charset="0"/>
                <a:hlinkClick r:id="rId3"/>
              </a:rPr>
              <a:t>tp://link.springer.com</a:t>
            </a:r>
            <a:endParaRPr lang="en-US" altLang="zh-TW" dirty="0" smtClean="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該用戶將自動識別為該機構的一部分</a:t>
            </a: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endParaRPr lang="en-US" altLang="zh-TW" sz="1600" b="1" dirty="0" smtClean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同時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，使用者登入時所用的電郵和密碼也可以進行識別：</a:t>
            </a: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1.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點擊註冊</a:t>
            </a:r>
            <a:r>
              <a:rPr lang="en-US" altLang="zh-CN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/</a:t>
            </a:r>
            <a:r>
              <a:rPr lang="zh-CN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登錄 （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Sign Up/Login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）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2.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註冊並建立</a:t>
            </a:r>
            <a:r>
              <a:rPr lang="zh-TW" altLang="en-US" sz="1600" b="1" dirty="0" smtClean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帳戶 （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Sign up to create an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account</a:t>
            </a:r>
            <a:r>
              <a:rPr lang="zh-CN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）</a:t>
            </a:r>
            <a:endParaRPr lang="zh-TW" altLang="en-US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E05610"/>
              </a:buClr>
            </a:pP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altLang="zh-TW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3.</a:t>
            </a:r>
            <a:r>
              <a:rPr lang="zh-TW" altLang="en-US" sz="1600" b="1" dirty="0">
                <a:solidFill>
                  <a:srgbClr val="848487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或者在任何地點登入到您的收藏頁面   </a:t>
            </a:r>
            <a:endParaRPr lang="en-US" altLang="zh-TW" sz="1600" b="1" dirty="0">
              <a:solidFill>
                <a:srgbClr val="848487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464693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hangingPunct="1">
              <a:spcBef>
                <a:spcPct val="30000"/>
              </a:spcBef>
              <a:spcAft>
                <a:spcPts val="600"/>
              </a:spcAft>
            </a:pPr>
            <a:r>
              <a:rPr lang="zh-CN" altLang="en-US" sz="2600" dirty="0"/>
              <a:t>識別功能</a:t>
            </a:r>
            <a:endParaRPr lang="zh-TW" alt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83286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2600" dirty="0" smtClean="0">
                <a:latin typeface="Calibri"/>
                <a:cs typeface="Calibri"/>
              </a:rPr>
              <a:t>註冊 </a:t>
            </a:r>
            <a:r>
              <a:rPr sz="2600" dirty="0" smtClean="0">
                <a:latin typeface="Calibri"/>
                <a:cs typeface="Calibri"/>
              </a:rPr>
              <a:t>/</a:t>
            </a:r>
            <a:r>
              <a:rPr sz="2600" spc="-55" dirty="0" smtClean="0">
                <a:latin typeface="Calibri"/>
                <a:cs typeface="Calibri"/>
              </a:rPr>
              <a:t> </a:t>
            </a:r>
            <a:r>
              <a:rPr lang="zh-TW" altLang="en-US" sz="2600" spc="-55" dirty="0" smtClean="0">
                <a:latin typeface="Calibri"/>
                <a:cs typeface="Calibri"/>
              </a:rPr>
              <a:t>登入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651" y="918972"/>
            <a:ext cx="8805671" cy="5219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066" y="1113904"/>
            <a:ext cx="8217077" cy="4635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101" y="1085129"/>
            <a:ext cx="960755" cy="290830"/>
          </a:xfrm>
          <a:custGeom>
            <a:avLst/>
            <a:gdLst/>
            <a:ahLst/>
            <a:cxnLst/>
            <a:rect l="l" t="t" r="r" b="b"/>
            <a:pathLst>
              <a:path w="960754" h="290830">
                <a:moveTo>
                  <a:pt x="0" y="48399"/>
                </a:moveTo>
                <a:lnTo>
                  <a:pt x="3803" y="29559"/>
                </a:lnTo>
                <a:lnTo>
                  <a:pt x="14174" y="14174"/>
                </a:lnTo>
                <a:lnTo>
                  <a:pt x="29559" y="3803"/>
                </a:lnTo>
                <a:lnTo>
                  <a:pt x="48399" y="0"/>
                </a:lnTo>
                <a:lnTo>
                  <a:pt x="912088" y="0"/>
                </a:lnTo>
                <a:lnTo>
                  <a:pt x="930923" y="3803"/>
                </a:lnTo>
                <a:lnTo>
                  <a:pt x="946308" y="14174"/>
                </a:lnTo>
                <a:lnTo>
                  <a:pt x="956683" y="29559"/>
                </a:lnTo>
                <a:lnTo>
                  <a:pt x="960488" y="48399"/>
                </a:lnTo>
                <a:lnTo>
                  <a:pt x="960488" y="241998"/>
                </a:lnTo>
                <a:lnTo>
                  <a:pt x="956683" y="260841"/>
                </a:lnTo>
                <a:lnTo>
                  <a:pt x="946308" y="276229"/>
                </a:lnTo>
                <a:lnTo>
                  <a:pt x="930923" y="286605"/>
                </a:lnTo>
                <a:lnTo>
                  <a:pt x="912088" y="290410"/>
                </a:lnTo>
                <a:lnTo>
                  <a:pt x="48399" y="290410"/>
                </a:lnTo>
                <a:lnTo>
                  <a:pt x="29559" y="286605"/>
                </a:lnTo>
                <a:lnTo>
                  <a:pt x="14174" y="276229"/>
                </a:lnTo>
                <a:lnTo>
                  <a:pt x="3803" y="260841"/>
                </a:lnTo>
                <a:lnTo>
                  <a:pt x="0" y="241998"/>
                </a:lnTo>
                <a:lnTo>
                  <a:pt x="0" y="48399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22435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28BA3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9066" y="6413325"/>
            <a:ext cx="1055555" cy="10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800" y="517334"/>
            <a:ext cx="368617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zh-CN" altLang="en-US" sz="2600" dirty="0"/>
              <a:t>機構</a:t>
            </a:r>
            <a:r>
              <a:rPr lang="en-US" altLang="zh-TW" sz="2600" dirty="0"/>
              <a:t>/ Athens</a:t>
            </a:r>
            <a:r>
              <a:rPr lang="zh-CN" altLang="en-US" sz="2600" dirty="0"/>
              <a:t>登錄</a:t>
            </a:r>
            <a:endParaRPr sz="2600" dirty="0"/>
          </a:p>
        </p:txBody>
      </p:sp>
      <p:sp>
        <p:nvSpPr>
          <p:cNvPr id="6" name="object 6"/>
          <p:cNvSpPr/>
          <p:nvPr/>
        </p:nvSpPr>
        <p:spPr>
          <a:xfrm>
            <a:off x="644651" y="934211"/>
            <a:ext cx="6409943" cy="5094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749" y="1128998"/>
            <a:ext cx="5826709" cy="4515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240" y="1630293"/>
            <a:ext cx="5728335" cy="2448560"/>
          </a:xfrm>
          <a:custGeom>
            <a:avLst/>
            <a:gdLst/>
            <a:ahLst/>
            <a:cxnLst/>
            <a:rect l="l" t="t" r="r" b="b"/>
            <a:pathLst>
              <a:path w="5728334" h="2448560">
                <a:moveTo>
                  <a:pt x="0" y="408063"/>
                </a:moveTo>
                <a:lnTo>
                  <a:pt x="2745" y="360473"/>
                </a:lnTo>
                <a:lnTo>
                  <a:pt x="10777" y="314496"/>
                </a:lnTo>
                <a:lnTo>
                  <a:pt x="23790" y="270437"/>
                </a:lnTo>
                <a:lnTo>
                  <a:pt x="41477" y="228604"/>
                </a:lnTo>
                <a:lnTo>
                  <a:pt x="63532" y="189302"/>
                </a:lnTo>
                <a:lnTo>
                  <a:pt x="89648" y="152837"/>
                </a:lnTo>
                <a:lnTo>
                  <a:pt x="119521" y="119516"/>
                </a:lnTo>
                <a:lnTo>
                  <a:pt x="152843" y="89644"/>
                </a:lnTo>
                <a:lnTo>
                  <a:pt x="189308" y="63528"/>
                </a:lnTo>
                <a:lnTo>
                  <a:pt x="228610" y="41474"/>
                </a:lnTo>
                <a:lnTo>
                  <a:pt x="270442" y="23788"/>
                </a:lnTo>
                <a:lnTo>
                  <a:pt x="314500" y="10776"/>
                </a:lnTo>
                <a:lnTo>
                  <a:pt x="360475" y="2745"/>
                </a:lnTo>
                <a:lnTo>
                  <a:pt x="408063" y="0"/>
                </a:lnTo>
                <a:lnTo>
                  <a:pt x="5320106" y="0"/>
                </a:lnTo>
                <a:lnTo>
                  <a:pt x="5367693" y="2745"/>
                </a:lnTo>
                <a:lnTo>
                  <a:pt x="5413669" y="10776"/>
                </a:lnTo>
                <a:lnTo>
                  <a:pt x="5457726" y="23788"/>
                </a:lnTo>
                <a:lnTo>
                  <a:pt x="5499559" y="41474"/>
                </a:lnTo>
                <a:lnTo>
                  <a:pt x="5538861" y="63528"/>
                </a:lnTo>
                <a:lnTo>
                  <a:pt x="5575326" y="89644"/>
                </a:lnTo>
                <a:lnTo>
                  <a:pt x="5608648" y="119516"/>
                </a:lnTo>
                <a:lnTo>
                  <a:pt x="5638521" y="152837"/>
                </a:lnTo>
                <a:lnTo>
                  <a:pt x="5664637" y="189302"/>
                </a:lnTo>
                <a:lnTo>
                  <a:pt x="5686692" y="228604"/>
                </a:lnTo>
                <a:lnTo>
                  <a:pt x="5704379" y="270437"/>
                </a:lnTo>
                <a:lnTo>
                  <a:pt x="5717392" y="314496"/>
                </a:lnTo>
                <a:lnTo>
                  <a:pt x="5725424" y="360473"/>
                </a:lnTo>
                <a:lnTo>
                  <a:pt x="5728169" y="408063"/>
                </a:lnTo>
                <a:lnTo>
                  <a:pt x="5728169" y="2040280"/>
                </a:lnTo>
                <a:lnTo>
                  <a:pt x="5725424" y="2087868"/>
                </a:lnTo>
                <a:lnTo>
                  <a:pt x="5717392" y="2133843"/>
                </a:lnTo>
                <a:lnTo>
                  <a:pt x="5704379" y="2177901"/>
                </a:lnTo>
                <a:lnTo>
                  <a:pt x="5686692" y="2219733"/>
                </a:lnTo>
                <a:lnTo>
                  <a:pt x="5664637" y="2259035"/>
                </a:lnTo>
                <a:lnTo>
                  <a:pt x="5638521" y="2295500"/>
                </a:lnTo>
                <a:lnTo>
                  <a:pt x="5608648" y="2328822"/>
                </a:lnTo>
                <a:lnTo>
                  <a:pt x="5575326" y="2358695"/>
                </a:lnTo>
                <a:lnTo>
                  <a:pt x="5538861" y="2384812"/>
                </a:lnTo>
                <a:lnTo>
                  <a:pt x="5499559" y="2406867"/>
                </a:lnTo>
                <a:lnTo>
                  <a:pt x="5457726" y="2424553"/>
                </a:lnTo>
                <a:lnTo>
                  <a:pt x="5413669" y="2437566"/>
                </a:lnTo>
                <a:lnTo>
                  <a:pt x="5367693" y="2445598"/>
                </a:lnTo>
                <a:lnTo>
                  <a:pt x="5320106" y="2448344"/>
                </a:lnTo>
                <a:lnTo>
                  <a:pt x="408063" y="2448344"/>
                </a:lnTo>
                <a:lnTo>
                  <a:pt x="360475" y="2445598"/>
                </a:lnTo>
                <a:lnTo>
                  <a:pt x="314500" y="2437566"/>
                </a:lnTo>
                <a:lnTo>
                  <a:pt x="270442" y="2424553"/>
                </a:lnTo>
                <a:lnTo>
                  <a:pt x="228610" y="2406867"/>
                </a:lnTo>
                <a:lnTo>
                  <a:pt x="189308" y="2384812"/>
                </a:lnTo>
                <a:lnTo>
                  <a:pt x="152843" y="2358695"/>
                </a:lnTo>
                <a:lnTo>
                  <a:pt x="119521" y="2328822"/>
                </a:lnTo>
                <a:lnTo>
                  <a:pt x="89648" y="2295500"/>
                </a:lnTo>
                <a:lnTo>
                  <a:pt x="63532" y="2259035"/>
                </a:lnTo>
                <a:lnTo>
                  <a:pt x="41477" y="2219733"/>
                </a:lnTo>
                <a:lnTo>
                  <a:pt x="23790" y="2177901"/>
                </a:lnTo>
                <a:lnTo>
                  <a:pt x="10777" y="2133843"/>
                </a:lnTo>
                <a:lnTo>
                  <a:pt x="2745" y="2087868"/>
                </a:lnTo>
                <a:lnTo>
                  <a:pt x="0" y="2040280"/>
                </a:lnTo>
                <a:lnTo>
                  <a:pt x="0" y="408063"/>
                </a:lnTo>
                <a:close/>
              </a:path>
            </a:pathLst>
          </a:custGeom>
          <a:ln w="38100">
            <a:solidFill>
              <a:srgbClr val="486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9CD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21634</TotalTime>
  <Words>1720</Words>
  <Application>Microsoft Office PowerPoint</Application>
  <PresentationFormat>A4 紙張 (210x297 公釐)</PresentationFormat>
  <Paragraphs>375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Office Theme</vt:lpstr>
      <vt:lpstr>Welcome to</vt:lpstr>
      <vt:lpstr>關於SpringerLink</vt:lpstr>
      <vt:lpstr>專門為使用者的需求設計:</vt:lpstr>
      <vt:lpstr>找到您所需要的內容</vt:lpstr>
      <vt:lpstr>平臺對應各種移動載具、智慧手機</vt:lpstr>
      <vt:lpstr>SpringerLink首頁</vt:lpstr>
      <vt:lpstr>識別功能</vt:lpstr>
      <vt:lpstr>註冊 / 登入</vt:lpstr>
      <vt:lpstr>機構/ Athens登錄</vt:lpstr>
      <vt:lpstr>註冊帳號</vt:lpstr>
      <vt:lpstr>首頁-匿名使用者</vt:lpstr>
      <vt:lpstr>首頁 –可識別的機構用戶</vt:lpstr>
      <vt:lpstr>搜索</vt:lpstr>
      <vt:lpstr>進階搜索選項</vt:lpstr>
      <vt:lpstr>搜尋幫助</vt:lpstr>
      <vt:lpstr>瀏覽</vt:lpstr>
      <vt:lpstr>搜索結果頁面</vt:lpstr>
      <vt:lpstr>包含僅有預覽結果的搜索</vt:lpstr>
      <vt:lpstr>搜索結果</vt:lpstr>
      <vt:lpstr>內容類別</vt:lpstr>
      <vt:lpstr>過濾選項</vt:lpstr>
      <vt:lpstr>排序</vt:lpstr>
      <vt:lpstr>下載搜尋列表與RSS Feed</vt:lpstr>
      <vt:lpstr>支援與回饋</vt:lpstr>
      <vt:lpstr>產品頁面-藍色條狀框</vt:lpstr>
      <vt:lpstr>開放取用標記Open Access</vt:lpstr>
      <vt:lpstr>期刊首頁</vt:lpstr>
      <vt:lpstr>在此期刊內搜索</vt:lpstr>
      <vt:lpstr>在此期刊內用關鍵字搜索</vt:lpstr>
      <vt:lpstr>卷期導航</vt:lpstr>
      <vt:lpstr>期刊卷期頁面</vt:lpstr>
      <vt:lpstr>關於此期刊</vt:lpstr>
      <vt:lpstr>期刊文章功能概述</vt:lpstr>
      <vt:lpstr>期刊文章、刊名與作者資訊</vt:lpstr>
      <vt:lpstr>期刊文章導航</vt:lpstr>
      <vt:lpstr>期刊文章引用</vt:lpstr>
      <vt:lpstr>期刊文章參考文獻</vt:lpstr>
      <vt:lpstr>關於此期刊文章</vt:lpstr>
      <vt:lpstr>電子書功能概述</vt:lpstr>
      <vt:lpstr>電子書—關於本書</vt:lpstr>
      <vt:lpstr>圖書章節概述</vt:lpstr>
      <vt:lpstr>圖書章節概述(續)</vt:lpstr>
      <vt:lpstr>叢書或會議論文集</vt:lpstr>
      <vt:lpstr>叢書卷期瀏覽</vt:lpstr>
      <vt:lpstr>研究人員為何要評價圖書？</vt:lpstr>
      <vt:lpstr>Bookmetrix: 提供細分到圖書級別的資訊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Nature PowerPoint presentation title goes here</dc:title>
  <dc:creator>Fuller, Laura, Springer</dc:creator>
  <cp:lastModifiedBy>Hung, Justin, Springer TW</cp:lastModifiedBy>
  <cp:revision>42</cp:revision>
  <dcterms:created xsi:type="dcterms:W3CDTF">2018-12-03T11:05:05Z</dcterms:created>
  <dcterms:modified xsi:type="dcterms:W3CDTF">2018-12-18T03:39:08Z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2018-11-21T00:00:00Z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2018-12-03T00:00:00Z</vt:filetime>
  </property>
</Properties>
</file>